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7" r:id="rId2"/>
    <p:sldId id="330" r:id="rId3"/>
    <p:sldId id="331" r:id="rId4"/>
    <p:sldId id="332" r:id="rId5"/>
    <p:sldId id="335" r:id="rId6"/>
    <p:sldId id="333" r:id="rId7"/>
    <p:sldId id="334" r:id="rId8"/>
    <p:sldId id="336" r:id="rId9"/>
    <p:sldId id="259" r:id="rId10"/>
    <p:sldId id="325" r:id="rId11"/>
    <p:sldId id="261" r:id="rId12"/>
    <p:sldId id="260" r:id="rId13"/>
    <p:sldId id="263" r:id="rId14"/>
    <p:sldId id="265" r:id="rId15"/>
    <p:sldId id="264" r:id="rId16"/>
    <p:sldId id="266" r:id="rId17"/>
    <p:sldId id="267" r:id="rId18"/>
    <p:sldId id="272" r:id="rId19"/>
    <p:sldId id="273" r:id="rId20"/>
    <p:sldId id="274" r:id="rId21"/>
    <p:sldId id="275" r:id="rId22"/>
    <p:sldId id="276" r:id="rId23"/>
    <p:sldId id="277" r:id="rId24"/>
    <p:sldId id="326" r:id="rId25"/>
    <p:sldId id="278" r:id="rId26"/>
    <p:sldId id="279" r:id="rId27"/>
    <p:sldId id="282" r:id="rId28"/>
    <p:sldId id="283" r:id="rId29"/>
    <p:sldId id="284" r:id="rId30"/>
    <p:sldId id="286" r:id="rId31"/>
    <p:sldId id="287" r:id="rId32"/>
    <p:sldId id="288" r:id="rId33"/>
    <p:sldId id="327" r:id="rId34"/>
    <p:sldId id="289" r:id="rId35"/>
    <p:sldId id="290" r:id="rId36"/>
    <p:sldId id="291" r:id="rId37"/>
    <p:sldId id="292" r:id="rId38"/>
    <p:sldId id="293" r:id="rId39"/>
    <p:sldId id="294" r:id="rId40"/>
    <p:sldId id="295" r:id="rId41"/>
    <p:sldId id="296" r:id="rId42"/>
    <p:sldId id="297" r:id="rId43"/>
    <p:sldId id="298" r:id="rId44"/>
    <p:sldId id="299" r:id="rId45"/>
    <p:sldId id="301" r:id="rId46"/>
    <p:sldId id="302" r:id="rId47"/>
    <p:sldId id="303" r:id="rId48"/>
    <p:sldId id="304" r:id="rId49"/>
    <p:sldId id="328" r:id="rId50"/>
    <p:sldId id="329"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2" r:id="rId68"/>
    <p:sldId id="321" r:id="rId69"/>
    <p:sldId id="323" r:id="rId70"/>
    <p:sldId id="324" r:id="rId71"/>
    <p:sldId id="258"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9456"/>
  </p:normalViewPr>
  <p:slideViewPr>
    <p:cSldViewPr snapToGrid="0">
      <p:cViewPr varScale="1">
        <p:scale>
          <a:sx n="114" d="100"/>
          <a:sy n="114" d="100"/>
        </p:scale>
        <p:origin x="10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C4040A-6BC4-904B-951E-255CC3E6C85A}" type="datetimeFigureOut">
              <a:rPr lang="en-US" smtClean="0"/>
              <a:t>4/22/24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780DB-9CFC-6D4B-ABAC-0FB7585594E0}" type="slidenum">
              <a:rPr lang="en-US" smtClean="0"/>
              <a:t>‹#›</a:t>
            </a:fld>
            <a:endParaRPr lang="en-US"/>
          </a:p>
        </p:txBody>
      </p:sp>
    </p:spTree>
    <p:extLst>
      <p:ext uri="{BB962C8B-B14F-4D97-AF65-F5344CB8AC3E}">
        <p14:creationId xmlns:p14="http://schemas.microsoft.com/office/powerpoint/2010/main" val="2192663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Winners and losers – longer growing season might be good for birds but shrubs provide less nutrients for reindeer than grass. </a:t>
            </a:r>
            <a:endParaRPr dirty="0"/>
          </a:p>
        </p:txBody>
      </p:sp>
    </p:spTree>
    <p:extLst>
      <p:ext uri="{BB962C8B-B14F-4D97-AF65-F5344CB8AC3E}">
        <p14:creationId xmlns:p14="http://schemas.microsoft.com/office/powerpoint/2010/main" val="1298138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83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2603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9791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3680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7333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many different values can be stored in an uint8?</a:t>
            </a:r>
            <a:endParaRPr dirty="0"/>
          </a:p>
        </p:txBody>
      </p:sp>
    </p:spTree>
    <p:extLst>
      <p:ext uri="{BB962C8B-B14F-4D97-AF65-F5344CB8AC3E}">
        <p14:creationId xmlns:p14="http://schemas.microsoft.com/office/powerpoint/2010/main" val="1323289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5360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46593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6663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Dana - What formatting is used here? “Formatted string literals” of “f-strings”. Like it when students provide answers in this format. No extra marks but just sets the right tone – it’s not much extra effort. Writing in a helpful way. </a:t>
            </a:r>
            <a:endParaRPr dirty="0"/>
          </a:p>
        </p:txBody>
      </p:sp>
    </p:spTree>
    <p:extLst>
      <p:ext uri="{BB962C8B-B14F-4D97-AF65-F5344CB8AC3E}">
        <p14:creationId xmlns:p14="http://schemas.microsoft.com/office/powerpoint/2010/main" val="84242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1155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1896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7478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0074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3267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6506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9354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1315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1721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8072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Makayla - even better!</a:t>
            </a:r>
            <a:endParaRPr dirty="0"/>
          </a:p>
        </p:txBody>
      </p:sp>
    </p:spTree>
    <p:extLst>
      <p:ext uri="{BB962C8B-B14F-4D97-AF65-F5344CB8AC3E}">
        <p14:creationId xmlns:p14="http://schemas.microsoft.com/office/powerpoint/2010/main" val="898393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1914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8651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27637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Oh dear - the extent of shrubs did not increase between 2001 and 2016. One takeaway from this could be that </a:t>
            </a:r>
            <a:r>
              <a:rPr lang="en-US" dirty="0" err="1"/>
              <a:t>shrubification</a:t>
            </a:r>
            <a:r>
              <a:rPr lang="en-US" dirty="0"/>
              <a:t> is not happening in this region of the Arctic. But the percentage change in shrubs was very small (-0.02%) and could well be smaller than the uncertainty in our land cover product. For example, if just 1% of pixels were incorrectly classified as shrubs in 2001 our result would be insignificant. Other, perhaps more significant changes, that occurred between 2001 and 2016 include an increase in deciduous forest (41) by 3.9%, a decrease in evergreen forest (42) by 0.4%, and a decrease in emergent herbaceous wetlands (95) by 0.4%. </a:t>
            </a:r>
          </a:p>
        </p:txBody>
      </p:sp>
    </p:spTree>
    <p:extLst>
      <p:ext uri="{BB962C8B-B14F-4D97-AF65-F5344CB8AC3E}">
        <p14:creationId xmlns:p14="http://schemas.microsoft.com/office/powerpoint/2010/main" val="1755407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131530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42745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687173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363935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558656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44723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Anneke– stuff like this should not appear in your notebook -  a couple are guilty of this. Useful to you – yes but, before you submit, go through notebook to make sure none of this kind of stuff is in there - not helpful to me.</a:t>
            </a:r>
            <a:endParaRPr dirty="0"/>
          </a:p>
        </p:txBody>
      </p:sp>
    </p:spTree>
    <p:extLst>
      <p:ext uri="{BB962C8B-B14F-4D97-AF65-F5344CB8AC3E}">
        <p14:creationId xmlns:p14="http://schemas.microsoft.com/office/powerpoint/2010/main" val="2894728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85516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297002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71814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621333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t2m stands for 2 m above the surface, the standard height used by temperature sensors. It is a common metric used in climatology but note that it is different from the surface temperature which would be the temperature of the ground surface.</a:t>
            </a:r>
          </a:p>
        </p:txBody>
      </p:sp>
    </p:spTree>
    <p:extLst>
      <p:ext uri="{BB962C8B-B14F-4D97-AF65-F5344CB8AC3E}">
        <p14:creationId xmlns:p14="http://schemas.microsoft.com/office/powerpoint/2010/main" val="41560444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9876087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514543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8547652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7057248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633342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Jamal – no!</a:t>
            </a:r>
            <a:endParaRPr dirty="0"/>
          </a:p>
        </p:txBody>
      </p:sp>
    </p:spTree>
    <p:extLst>
      <p:ext uri="{BB962C8B-B14F-4D97-AF65-F5344CB8AC3E}">
        <p14:creationId xmlns:p14="http://schemas.microsoft.com/office/powerpoint/2010/main" val="3873443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867050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5406537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9091885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42103865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774567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14572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1277517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5055645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529956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616427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42814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5086860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3733718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4206522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9808029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8654373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32215396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6008853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6884806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28943570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a:r>
          </a:p>
        </p:txBody>
      </p:sp>
    </p:spTree>
    <p:extLst>
      <p:ext uri="{BB962C8B-B14F-4D97-AF65-F5344CB8AC3E}">
        <p14:creationId xmlns:p14="http://schemas.microsoft.com/office/powerpoint/2010/main" val="1131848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01024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Eliza – bravo bravissimo</a:t>
            </a:r>
            <a:endParaRPr dirty="0"/>
          </a:p>
        </p:txBody>
      </p:sp>
    </p:spTree>
    <p:extLst>
      <p:ext uri="{BB962C8B-B14F-4D97-AF65-F5344CB8AC3E}">
        <p14:creationId xmlns:p14="http://schemas.microsoft.com/office/powerpoint/2010/main" val="3433871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a536046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a536046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left photo was taken in 1987 and the right in 2017. Replacement of grasses with shrubs.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25159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8098-4ED1-C79A-9171-39DB6744FB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012211-E257-3848-2582-DCD86AB882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11E53D-FB1D-9765-6D07-9C93AC309572}"/>
              </a:ext>
            </a:extLst>
          </p:cNvPr>
          <p:cNvSpPr>
            <a:spLocks noGrp="1"/>
          </p:cNvSpPr>
          <p:nvPr>
            <p:ph type="dt" sz="half" idx="10"/>
          </p:nvPr>
        </p:nvSpPr>
        <p:spPr/>
        <p:txBody>
          <a:bodyPr/>
          <a:lstStyle/>
          <a:p>
            <a:fld id="{D8201D2F-EDA9-D943-9F96-4AE9DED623AD}" type="datetimeFigureOut">
              <a:rPr lang="en-US" smtClean="0"/>
              <a:t>4/22/24</a:t>
            </a:fld>
            <a:endParaRPr lang="en-US"/>
          </a:p>
        </p:txBody>
      </p:sp>
      <p:sp>
        <p:nvSpPr>
          <p:cNvPr id="5" name="Footer Placeholder 4">
            <a:extLst>
              <a:ext uri="{FF2B5EF4-FFF2-40B4-BE49-F238E27FC236}">
                <a16:creationId xmlns:a16="http://schemas.microsoft.com/office/drawing/2014/main" id="{B8106A34-62B0-6091-A330-9F54B46BD9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1C3D0-4203-B761-BE19-7649B47E4B6F}"/>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1794013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0F6E-663F-1FB6-52F7-32AA16D87B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8CDB69-8B5E-9048-060D-A8740C2B3F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DDFBD9-B43B-D5EF-3828-0BDD10FE2540}"/>
              </a:ext>
            </a:extLst>
          </p:cNvPr>
          <p:cNvSpPr>
            <a:spLocks noGrp="1"/>
          </p:cNvSpPr>
          <p:nvPr>
            <p:ph type="dt" sz="half" idx="10"/>
          </p:nvPr>
        </p:nvSpPr>
        <p:spPr/>
        <p:txBody>
          <a:bodyPr/>
          <a:lstStyle/>
          <a:p>
            <a:fld id="{D8201D2F-EDA9-D943-9F96-4AE9DED623AD}" type="datetimeFigureOut">
              <a:rPr lang="en-US" smtClean="0"/>
              <a:t>4/22/24</a:t>
            </a:fld>
            <a:endParaRPr lang="en-US"/>
          </a:p>
        </p:txBody>
      </p:sp>
      <p:sp>
        <p:nvSpPr>
          <p:cNvPr id="5" name="Footer Placeholder 4">
            <a:extLst>
              <a:ext uri="{FF2B5EF4-FFF2-40B4-BE49-F238E27FC236}">
                <a16:creationId xmlns:a16="http://schemas.microsoft.com/office/drawing/2014/main" id="{724791E1-B320-1511-8D35-7A47ECB5C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292EC2-94F5-1177-1D94-1D2F5596DAE4}"/>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2642981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389363-899F-98B1-1677-4F4454158C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7CD7B5-F277-A4FD-44FD-9F9C018FFD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096A0-D2BC-74D9-61DA-BAF9CF7D6CFA}"/>
              </a:ext>
            </a:extLst>
          </p:cNvPr>
          <p:cNvSpPr>
            <a:spLocks noGrp="1"/>
          </p:cNvSpPr>
          <p:nvPr>
            <p:ph type="dt" sz="half" idx="10"/>
          </p:nvPr>
        </p:nvSpPr>
        <p:spPr/>
        <p:txBody>
          <a:bodyPr/>
          <a:lstStyle/>
          <a:p>
            <a:fld id="{D8201D2F-EDA9-D943-9F96-4AE9DED623AD}" type="datetimeFigureOut">
              <a:rPr lang="en-US" smtClean="0"/>
              <a:t>4/22/24</a:t>
            </a:fld>
            <a:endParaRPr lang="en-US"/>
          </a:p>
        </p:txBody>
      </p:sp>
      <p:sp>
        <p:nvSpPr>
          <p:cNvPr id="5" name="Footer Placeholder 4">
            <a:extLst>
              <a:ext uri="{FF2B5EF4-FFF2-40B4-BE49-F238E27FC236}">
                <a16:creationId xmlns:a16="http://schemas.microsoft.com/office/drawing/2014/main" id="{C5CF9A23-364D-09C6-0E76-088D6D30AC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960DE3-51BC-E5FE-11CD-35B3C1E45899}"/>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991590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9CA6-FB40-AC13-DEB8-83C7E3397A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09A36C-60DF-5250-3114-B316F3E794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CC5B60-2427-53C2-CC81-646C3E790471}"/>
              </a:ext>
            </a:extLst>
          </p:cNvPr>
          <p:cNvSpPr>
            <a:spLocks noGrp="1"/>
          </p:cNvSpPr>
          <p:nvPr>
            <p:ph type="dt" sz="half" idx="10"/>
          </p:nvPr>
        </p:nvSpPr>
        <p:spPr/>
        <p:txBody>
          <a:bodyPr/>
          <a:lstStyle/>
          <a:p>
            <a:fld id="{D8201D2F-EDA9-D943-9F96-4AE9DED623AD}" type="datetimeFigureOut">
              <a:rPr lang="en-US" smtClean="0"/>
              <a:t>4/22/24</a:t>
            </a:fld>
            <a:endParaRPr lang="en-US"/>
          </a:p>
        </p:txBody>
      </p:sp>
      <p:sp>
        <p:nvSpPr>
          <p:cNvPr id="5" name="Footer Placeholder 4">
            <a:extLst>
              <a:ext uri="{FF2B5EF4-FFF2-40B4-BE49-F238E27FC236}">
                <a16:creationId xmlns:a16="http://schemas.microsoft.com/office/drawing/2014/main" id="{3ACCCEDA-270E-2052-239C-2B4D8B897C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015047-98BA-3D71-5409-DC60F59492B8}"/>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968760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0FC4E-071F-15A1-B7C9-26470A8A05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ACCD3C-5EBA-882B-7ECE-489E13BB77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067831-1B89-FC83-A376-578235F961C0}"/>
              </a:ext>
            </a:extLst>
          </p:cNvPr>
          <p:cNvSpPr>
            <a:spLocks noGrp="1"/>
          </p:cNvSpPr>
          <p:nvPr>
            <p:ph type="dt" sz="half" idx="10"/>
          </p:nvPr>
        </p:nvSpPr>
        <p:spPr/>
        <p:txBody>
          <a:bodyPr/>
          <a:lstStyle/>
          <a:p>
            <a:fld id="{D8201D2F-EDA9-D943-9F96-4AE9DED623AD}" type="datetimeFigureOut">
              <a:rPr lang="en-US" smtClean="0"/>
              <a:t>4/22/24</a:t>
            </a:fld>
            <a:endParaRPr lang="en-US"/>
          </a:p>
        </p:txBody>
      </p:sp>
      <p:sp>
        <p:nvSpPr>
          <p:cNvPr id="5" name="Footer Placeholder 4">
            <a:extLst>
              <a:ext uri="{FF2B5EF4-FFF2-40B4-BE49-F238E27FC236}">
                <a16:creationId xmlns:a16="http://schemas.microsoft.com/office/drawing/2014/main" id="{FE73DFFD-CF32-963A-A567-CFCFFB9246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FF393-9939-78BC-D7D4-0BDEF9A95F2E}"/>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1304121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C17C1-DCF7-9364-15CB-69151C192B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2A1F3-5DA1-83C4-2D85-39EDA4F95F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20F8C7-F1BD-FDF1-E7B5-6B691F0D94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E09604-8D97-80DF-61F0-04A1355C7B56}"/>
              </a:ext>
            </a:extLst>
          </p:cNvPr>
          <p:cNvSpPr>
            <a:spLocks noGrp="1"/>
          </p:cNvSpPr>
          <p:nvPr>
            <p:ph type="dt" sz="half" idx="10"/>
          </p:nvPr>
        </p:nvSpPr>
        <p:spPr/>
        <p:txBody>
          <a:bodyPr/>
          <a:lstStyle/>
          <a:p>
            <a:fld id="{D8201D2F-EDA9-D943-9F96-4AE9DED623AD}" type="datetimeFigureOut">
              <a:rPr lang="en-US" smtClean="0"/>
              <a:t>4/22/24</a:t>
            </a:fld>
            <a:endParaRPr lang="en-US"/>
          </a:p>
        </p:txBody>
      </p:sp>
      <p:sp>
        <p:nvSpPr>
          <p:cNvPr id="6" name="Footer Placeholder 5">
            <a:extLst>
              <a:ext uri="{FF2B5EF4-FFF2-40B4-BE49-F238E27FC236}">
                <a16:creationId xmlns:a16="http://schemas.microsoft.com/office/drawing/2014/main" id="{C9F0B97D-2697-75C5-138E-4B38979C8E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ABCDE-89E2-631D-C0ED-CADCBF8EF3F8}"/>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3726759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3CE3C-C2DD-3400-D40A-26FDED998B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52C7F4-3B53-C433-AC0A-D296BCA7DE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647B35-02BE-B6BE-D358-D2883970F2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2E6507-FFD4-6DE9-E2BF-638A6AD92B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097AC1-A5D1-3544-9233-1A788108CE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CCFDEE-92AE-D250-7B8B-157DEF21F855}"/>
              </a:ext>
            </a:extLst>
          </p:cNvPr>
          <p:cNvSpPr>
            <a:spLocks noGrp="1"/>
          </p:cNvSpPr>
          <p:nvPr>
            <p:ph type="dt" sz="half" idx="10"/>
          </p:nvPr>
        </p:nvSpPr>
        <p:spPr/>
        <p:txBody>
          <a:bodyPr/>
          <a:lstStyle/>
          <a:p>
            <a:fld id="{D8201D2F-EDA9-D943-9F96-4AE9DED623AD}" type="datetimeFigureOut">
              <a:rPr lang="en-US" smtClean="0"/>
              <a:t>4/22/24</a:t>
            </a:fld>
            <a:endParaRPr lang="en-US"/>
          </a:p>
        </p:txBody>
      </p:sp>
      <p:sp>
        <p:nvSpPr>
          <p:cNvPr id="8" name="Footer Placeholder 7">
            <a:extLst>
              <a:ext uri="{FF2B5EF4-FFF2-40B4-BE49-F238E27FC236}">
                <a16:creationId xmlns:a16="http://schemas.microsoft.com/office/drawing/2014/main" id="{10E48943-E43F-150C-DA4A-9E8D7EBEFF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D804DB-35E0-E8F8-FD9D-9F22ED573E87}"/>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1521288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6146F-3ABF-88F8-20D5-71BCFA08EC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C15DD9-FF92-6B21-61C6-241A6B36281D}"/>
              </a:ext>
            </a:extLst>
          </p:cNvPr>
          <p:cNvSpPr>
            <a:spLocks noGrp="1"/>
          </p:cNvSpPr>
          <p:nvPr>
            <p:ph type="dt" sz="half" idx="10"/>
          </p:nvPr>
        </p:nvSpPr>
        <p:spPr/>
        <p:txBody>
          <a:bodyPr/>
          <a:lstStyle/>
          <a:p>
            <a:fld id="{D8201D2F-EDA9-D943-9F96-4AE9DED623AD}" type="datetimeFigureOut">
              <a:rPr lang="en-US" smtClean="0"/>
              <a:t>4/22/24</a:t>
            </a:fld>
            <a:endParaRPr lang="en-US"/>
          </a:p>
        </p:txBody>
      </p:sp>
      <p:sp>
        <p:nvSpPr>
          <p:cNvPr id="4" name="Footer Placeholder 3">
            <a:extLst>
              <a:ext uri="{FF2B5EF4-FFF2-40B4-BE49-F238E27FC236}">
                <a16:creationId xmlns:a16="http://schemas.microsoft.com/office/drawing/2014/main" id="{0F3BE6D8-6263-A79D-59DC-3B95D772D5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E1C3A9-6A10-1632-A929-B2F3273D0FB8}"/>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2501873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079927-A7ED-933E-30E5-3071AFCD0344}"/>
              </a:ext>
            </a:extLst>
          </p:cNvPr>
          <p:cNvSpPr>
            <a:spLocks noGrp="1"/>
          </p:cNvSpPr>
          <p:nvPr>
            <p:ph type="dt" sz="half" idx="10"/>
          </p:nvPr>
        </p:nvSpPr>
        <p:spPr/>
        <p:txBody>
          <a:bodyPr/>
          <a:lstStyle/>
          <a:p>
            <a:fld id="{D8201D2F-EDA9-D943-9F96-4AE9DED623AD}" type="datetimeFigureOut">
              <a:rPr lang="en-US" smtClean="0"/>
              <a:t>4/22/24</a:t>
            </a:fld>
            <a:endParaRPr lang="en-US"/>
          </a:p>
        </p:txBody>
      </p:sp>
      <p:sp>
        <p:nvSpPr>
          <p:cNvPr id="3" name="Footer Placeholder 2">
            <a:extLst>
              <a:ext uri="{FF2B5EF4-FFF2-40B4-BE49-F238E27FC236}">
                <a16:creationId xmlns:a16="http://schemas.microsoft.com/office/drawing/2014/main" id="{C0AB4E6C-7EAD-67F5-661D-D1B414C4BD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720C2C-E70C-2554-6692-3E553D022689}"/>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507100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C913A-60A3-E56C-FFDC-E2AC19A6E7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CD87C4-94B8-3701-9528-A7424728FE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0302DA-9FD9-0FA3-9AE6-54DEA579CB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B28FD-7B1B-967D-4E5E-49A17E885E60}"/>
              </a:ext>
            </a:extLst>
          </p:cNvPr>
          <p:cNvSpPr>
            <a:spLocks noGrp="1"/>
          </p:cNvSpPr>
          <p:nvPr>
            <p:ph type="dt" sz="half" idx="10"/>
          </p:nvPr>
        </p:nvSpPr>
        <p:spPr/>
        <p:txBody>
          <a:bodyPr/>
          <a:lstStyle/>
          <a:p>
            <a:fld id="{D8201D2F-EDA9-D943-9F96-4AE9DED623AD}" type="datetimeFigureOut">
              <a:rPr lang="en-US" smtClean="0"/>
              <a:t>4/22/24</a:t>
            </a:fld>
            <a:endParaRPr lang="en-US"/>
          </a:p>
        </p:txBody>
      </p:sp>
      <p:sp>
        <p:nvSpPr>
          <p:cNvPr id="6" name="Footer Placeholder 5">
            <a:extLst>
              <a:ext uri="{FF2B5EF4-FFF2-40B4-BE49-F238E27FC236}">
                <a16:creationId xmlns:a16="http://schemas.microsoft.com/office/drawing/2014/main" id="{8B2F5179-AED1-D58B-B6B5-7D3FE317EC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154E7-7604-22F8-4D9C-F7FC2F55B91B}"/>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875335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51780-252B-26DF-D6C7-C064E15BAE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0082BE-E40D-1E27-4D80-ED5149D732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705E30-144E-DA34-2C31-A7D1B4711D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1D7FC9-5D98-0BBE-269D-175C26769B16}"/>
              </a:ext>
            </a:extLst>
          </p:cNvPr>
          <p:cNvSpPr>
            <a:spLocks noGrp="1"/>
          </p:cNvSpPr>
          <p:nvPr>
            <p:ph type="dt" sz="half" idx="10"/>
          </p:nvPr>
        </p:nvSpPr>
        <p:spPr/>
        <p:txBody>
          <a:bodyPr/>
          <a:lstStyle/>
          <a:p>
            <a:fld id="{D8201D2F-EDA9-D943-9F96-4AE9DED623AD}" type="datetimeFigureOut">
              <a:rPr lang="en-US" smtClean="0"/>
              <a:t>4/22/24</a:t>
            </a:fld>
            <a:endParaRPr lang="en-US"/>
          </a:p>
        </p:txBody>
      </p:sp>
      <p:sp>
        <p:nvSpPr>
          <p:cNvPr id="6" name="Footer Placeholder 5">
            <a:extLst>
              <a:ext uri="{FF2B5EF4-FFF2-40B4-BE49-F238E27FC236}">
                <a16:creationId xmlns:a16="http://schemas.microsoft.com/office/drawing/2014/main" id="{83EEB63F-FE32-8598-78AA-8150705F59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521D4B-68DA-25CA-8135-46F4F97F9411}"/>
              </a:ext>
            </a:extLst>
          </p:cNvPr>
          <p:cNvSpPr>
            <a:spLocks noGrp="1"/>
          </p:cNvSpPr>
          <p:nvPr>
            <p:ph type="sldNum" sz="quarter" idx="12"/>
          </p:nvPr>
        </p:nvSpPr>
        <p:spPr/>
        <p:txBody>
          <a:bodyPr/>
          <a:lstStyle/>
          <a:p>
            <a:fld id="{1D1FA80C-CC43-0A41-8CE5-3CB30A187032}" type="slidenum">
              <a:rPr lang="en-US" smtClean="0"/>
              <a:t>‹#›</a:t>
            </a:fld>
            <a:endParaRPr lang="en-US"/>
          </a:p>
        </p:txBody>
      </p:sp>
    </p:spTree>
    <p:extLst>
      <p:ext uri="{BB962C8B-B14F-4D97-AF65-F5344CB8AC3E}">
        <p14:creationId xmlns:p14="http://schemas.microsoft.com/office/powerpoint/2010/main" val="1815436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F6B460-9265-7201-AF70-6EF974D154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8546F3-5669-691C-C6FE-3A7F0DB414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E1F59C-BFBE-D8A5-6230-2CD8B454C5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01D2F-EDA9-D943-9F96-4AE9DED623AD}" type="datetimeFigureOut">
              <a:rPr lang="en-US" smtClean="0"/>
              <a:t>4/22/24</a:t>
            </a:fld>
            <a:endParaRPr lang="en-US"/>
          </a:p>
        </p:txBody>
      </p:sp>
      <p:sp>
        <p:nvSpPr>
          <p:cNvPr id="5" name="Footer Placeholder 4">
            <a:extLst>
              <a:ext uri="{FF2B5EF4-FFF2-40B4-BE49-F238E27FC236}">
                <a16:creationId xmlns:a16="http://schemas.microsoft.com/office/drawing/2014/main" id="{5F5A9440-2764-CF48-C914-C1D5025BA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21F8C5-6C00-D5DC-8182-5EFBB88274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1FA80C-CC43-0A41-8CE5-3CB30A187032}" type="slidenum">
              <a:rPr lang="en-US" smtClean="0"/>
              <a:t>‹#›</a:t>
            </a:fld>
            <a:endParaRPr lang="en-US"/>
          </a:p>
        </p:txBody>
      </p:sp>
    </p:spTree>
    <p:extLst>
      <p:ext uri="{BB962C8B-B14F-4D97-AF65-F5344CB8AC3E}">
        <p14:creationId xmlns:p14="http://schemas.microsoft.com/office/powerpoint/2010/main" val="185839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jryan4@uoregon.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mailto:jryan4@uoregon.edu"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1477287"/>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GEOG 4/590: Geospatial Data Science</a:t>
            </a:r>
            <a:endParaRPr sz="3200" dirty="0">
              <a:latin typeface="Avenir"/>
              <a:ea typeface="Avenir"/>
              <a:cs typeface="Avenir"/>
              <a:sym typeface="Avenir"/>
            </a:endParaRPr>
          </a:p>
          <a:p>
            <a:pPr algn="ctr">
              <a:lnSpc>
                <a:spcPct val="125454"/>
              </a:lnSpc>
            </a:pPr>
            <a:r>
              <a:rPr lang="en-GB" sz="3200" dirty="0">
                <a:latin typeface="Avenir"/>
                <a:ea typeface="Avenir"/>
                <a:cs typeface="Avenir"/>
                <a:sym typeface="Avenir"/>
              </a:rPr>
              <a:t>Lecture 4: Gridded data analysis</a:t>
            </a:r>
            <a:endParaRPr sz="3200" dirty="0">
              <a:latin typeface="Avenir"/>
              <a:ea typeface="Avenir"/>
              <a:cs typeface="Avenir"/>
              <a:sym typeface="Avenir"/>
            </a:endParaRPr>
          </a:p>
        </p:txBody>
      </p:sp>
      <p:pic>
        <p:nvPicPr>
          <p:cNvPr id="3" name="Picture 2" descr="A picture containing text, writing implement, stationary, pencil&#10;&#10;Description automatically generated">
            <a:extLst>
              <a:ext uri="{FF2B5EF4-FFF2-40B4-BE49-F238E27FC236}">
                <a16:creationId xmlns:a16="http://schemas.microsoft.com/office/drawing/2014/main" id="{EEABC8AB-4F32-CC41-D3EF-53C92501A883}"/>
              </a:ext>
            </a:extLst>
          </p:cNvPr>
          <p:cNvPicPr>
            <a:picLocks noChangeAspect="1"/>
          </p:cNvPicPr>
          <p:nvPr/>
        </p:nvPicPr>
        <p:blipFill>
          <a:blip r:embed="rId3"/>
          <a:stretch>
            <a:fillRect/>
          </a:stretch>
        </p:blipFill>
        <p:spPr>
          <a:xfrm>
            <a:off x="3279422" y="1688054"/>
            <a:ext cx="5633156" cy="4084039"/>
          </a:xfrm>
          <a:prstGeom prst="rect">
            <a:avLst/>
          </a:prstGeom>
        </p:spPr>
      </p:pic>
      <p:sp>
        <p:nvSpPr>
          <p:cNvPr id="4" name="TextBox 3">
            <a:extLst>
              <a:ext uri="{FF2B5EF4-FFF2-40B4-BE49-F238E27FC236}">
                <a16:creationId xmlns:a16="http://schemas.microsoft.com/office/drawing/2014/main" id="{1D093853-130D-610A-118C-9CD4A263465F}"/>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4">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Mondays 14:00-16:00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44B9E12F-6DA1-EF02-80DA-961028BDBB5E}"/>
              </a:ext>
            </a:extLst>
          </p:cNvPr>
          <p:cNvPicPr>
            <a:picLocks noChangeAspect="1"/>
          </p:cNvPicPr>
          <p:nvPr/>
        </p:nvPicPr>
        <p:blipFill>
          <a:blip r:embed="rId3"/>
          <a:stretch>
            <a:fillRect/>
          </a:stretch>
        </p:blipFill>
        <p:spPr>
          <a:xfrm>
            <a:off x="110797" y="0"/>
            <a:ext cx="9264431" cy="3582990"/>
          </a:xfrm>
          <a:prstGeom prst="rect">
            <a:avLst/>
          </a:prstGeom>
        </p:spPr>
      </p:pic>
      <p:pic>
        <p:nvPicPr>
          <p:cNvPr id="7" name="Picture 6" descr="A picture containing grass, sky, outdoor, field&#10;&#10;Description automatically generated">
            <a:extLst>
              <a:ext uri="{FF2B5EF4-FFF2-40B4-BE49-F238E27FC236}">
                <a16:creationId xmlns:a16="http://schemas.microsoft.com/office/drawing/2014/main" id="{41B018C8-3E48-99F9-3A0D-C496CE7C79E4}"/>
              </a:ext>
            </a:extLst>
          </p:cNvPr>
          <p:cNvPicPr>
            <a:picLocks noChangeAspect="1"/>
          </p:cNvPicPr>
          <p:nvPr/>
        </p:nvPicPr>
        <p:blipFill>
          <a:blip r:embed="rId4"/>
          <a:stretch>
            <a:fillRect/>
          </a:stretch>
        </p:blipFill>
        <p:spPr>
          <a:xfrm>
            <a:off x="893379" y="3429000"/>
            <a:ext cx="5126204" cy="3370266"/>
          </a:xfrm>
          <a:prstGeom prst="rect">
            <a:avLst/>
          </a:prstGeom>
        </p:spPr>
      </p:pic>
      <p:pic>
        <p:nvPicPr>
          <p:cNvPr id="9" name="Picture 8" descr="A picture containing grass, outdoor, sky, field&#10;&#10;Description automatically generated">
            <a:extLst>
              <a:ext uri="{FF2B5EF4-FFF2-40B4-BE49-F238E27FC236}">
                <a16:creationId xmlns:a16="http://schemas.microsoft.com/office/drawing/2014/main" id="{670CDE10-46E1-7766-33EB-DE13C07A4D2C}"/>
              </a:ext>
            </a:extLst>
          </p:cNvPr>
          <p:cNvPicPr>
            <a:picLocks noChangeAspect="1"/>
          </p:cNvPicPr>
          <p:nvPr/>
        </p:nvPicPr>
        <p:blipFill>
          <a:blip r:embed="rId5"/>
          <a:stretch>
            <a:fillRect/>
          </a:stretch>
        </p:blipFill>
        <p:spPr>
          <a:xfrm>
            <a:off x="6096000" y="3429001"/>
            <a:ext cx="5126202" cy="3370265"/>
          </a:xfrm>
          <a:prstGeom prst="rect">
            <a:avLst/>
          </a:prstGeom>
        </p:spPr>
      </p:pic>
    </p:spTree>
    <p:extLst>
      <p:ext uri="{BB962C8B-B14F-4D97-AF65-F5344CB8AC3E}">
        <p14:creationId xmlns:p14="http://schemas.microsoft.com/office/powerpoint/2010/main" val="789431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E9315523-F423-9A48-8CD8-64CB418D2BA9}"/>
              </a:ext>
            </a:extLst>
          </p:cNvPr>
          <p:cNvPicPr>
            <a:picLocks noChangeAspect="1"/>
          </p:cNvPicPr>
          <p:nvPr/>
        </p:nvPicPr>
        <p:blipFill>
          <a:blip r:embed="rId3"/>
          <a:stretch>
            <a:fillRect/>
          </a:stretch>
        </p:blipFill>
        <p:spPr>
          <a:xfrm>
            <a:off x="0" y="0"/>
            <a:ext cx="9990176" cy="2640943"/>
          </a:xfrm>
          <a:prstGeom prst="rect">
            <a:avLst/>
          </a:prstGeom>
        </p:spPr>
      </p:pic>
      <p:pic>
        <p:nvPicPr>
          <p:cNvPr id="6" name="Picture 5">
            <a:extLst>
              <a:ext uri="{FF2B5EF4-FFF2-40B4-BE49-F238E27FC236}">
                <a16:creationId xmlns:a16="http://schemas.microsoft.com/office/drawing/2014/main" id="{39D817E7-813C-701D-7571-1F6A8C2D5FAA}"/>
              </a:ext>
            </a:extLst>
          </p:cNvPr>
          <p:cNvPicPr>
            <a:picLocks noChangeAspect="1"/>
          </p:cNvPicPr>
          <p:nvPr/>
        </p:nvPicPr>
        <p:blipFill>
          <a:blip r:embed="rId4"/>
          <a:stretch>
            <a:fillRect/>
          </a:stretch>
        </p:blipFill>
        <p:spPr>
          <a:xfrm>
            <a:off x="8786648" y="2029314"/>
            <a:ext cx="3101428" cy="4828686"/>
          </a:xfrm>
          <a:prstGeom prst="rect">
            <a:avLst/>
          </a:prstGeom>
        </p:spPr>
      </p:pic>
      <p:pic>
        <p:nvPicPr>
          <p:cNvPr id="1026" name="Picture 2" descr="NLCD 2016 Alaska Land Cover ">
            <a:extLst>
              <a:ext uri="{FF2B5EF4-FFF2-40B4-BE49-F238E27FC236}">
                <a16:creationId xmlns:a16="http://schemas.microsoft.com/office/drawing/2014/main" id="{4DF25BFE-87EE-58B8-D988-EAFBBFBCE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0938" y="2640943"/>
            <a:ext cx="6154660" cy="4047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228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A diagram of a cell and a row index&#10;&#10;Description automatically generated">
            <a:extLst>
              <a:ext uri="{FF2B5EF4-FFF2-40B4-BE49-F238E27FC236}">
                <a16:creationId xmlns:a16="http://schemas.microsoft.com/office/drawing/2014/main" id="{1F6E849C-127E-0A8F-B139-9EB86C725344}"/>
              </a:ext>
            </a:extLst>
          </p:cNvPr>
          <p:cNvPicPr>
            <a:picLocks noChangeAspect="1"/>
          </p:cNvPicPr>
          <p:nvPr/>
        </p:nvPicPr>
        <p:blipFill>
          <a:blip r:embed="rId3"/>
          <a:stretch>
            <a:fillRect/>
          </a:stretch>
        </p:blipFill>
        <p:spPr>
          <a:xfrm>
            <a:off x="0" y="0"/>
            <a:ext cx="9634894" cy="6297930"/>
          </a:xfrm>
          <a:prstGeom prst="rect">
            <a:avLst/>
          </a:prstGeom>
        </p:spPr>
      </p:pic>
    </p:spTree>
    <p:extLst>
      <p:ext uri="{BB962C8B-B14F-4D97-AF65-F5344CB8AC3E}">
        <p14:creationId xmlns:p14="http://schemas.microsoft.com/office/powerpoint/2010/main" val="3494201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EC07D87-C5A9-DAB8-2283-F0A1A48B099F}"/>
              </a:ext>
            </a:extLst>
          </p:cNvPr>
          <p:cNvPicPr>
            <a:picLocks noChangeAspect="1"/>
          </p:cNvPicPr>
          <p:nvPr/>
        </p:nvPicPr>
        <p:blipFill>
          <a:blip r:embed="rId3"/>
          <a:stretch>
            <a:fillRect/>
          </a:stretch>
        </p:blipFill>
        <p:spPr>
          <a:xfrm>
            <a:off x="80578" y="115176"/>
            <a:ext cx="10230847" cy="4898258"/>
          </a:xfrm>
          <a:prstGeom prst="rect">
            <a:avLst/>
          </a:prstGeom>
        </p:spPr>
      </p:pic>
    </p:spTree>
    <p:extLst>
      <p:ext uri="{BB962C8B-B14F-4D97-AF65-F5344CB8AC3E}">
        <p14:creationId xmlns:p14="http://schemas.microsoft.com/office/powerpoint/2010/main" val="3597250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EC07D87-C5A9-DAB8-2283-F0A1A48B099F}"/>
              </a:ext>
            </a:extLst>
          </p:cNvPr>
          <p:cNvPicPr>
            <a:picLocks noChangeAspect="1"/>
          </p:cNvPicPr>
          <p:nvPr/>
        </p:nvPicPr>
        <p:blipFill>
          <a:blip r:embed="rId3"/>
          <a:stretch>
            <a:fillRect/>
          </a:stretch>
        </p:blipFill>
        <p:spPr>
          <a:xfrm>
            <a:off x="80578" y="115176"/>
            <a:ext cx="10230847" cy="4898258"/>
          </a:xfrm>
          <a:prstGeom prst="rect">
            <a:avLst/>
          </a:prstGeom>
        </p:spPr>
      </p:pic>
      <p:pic>
        <p:nvPicPr>
          <p:cNvPr id="4" name="Picture 3">
            <a:extLst>
              <a:ext uri="{FF2B5EF4-FFF2-40B4-BE49-F238E27FC236}">
                <a16:creationId xmlns:a16="http://schemas.microsoft.com/office/drawing/2014/main" id="{7B2CF5A9-F553-5B7C-277E-D43C3A78C176}"/>
              </a:ext>
            </a:extLst>
          </p:cNvPr>
          <p:cNvPicPr>
            <a:picLocks noChangeAspect="1"/>
          </p:cNvPicPr>
          <p:nvPr/>
        </p:nvPicPr>
        <p:blipFill>
          <a:blip r:embed="rId4"/>
          <a:stretch>
            <a:fillRect/>
          </a:stretch>
        </p:blipFill>
        <p:spPr>
          <a:xfrm>
            <a:off x="876271" y="5128610"/>
            <a:ext cx="10439457" cy="1729390"/>
          </a:xfrm>
          <a:prstGeom prst="rect">
            <a:avLst/>
          </a:prstGeom>
        </p:spPr>
      </p:pic>
    </p:spTree>
    <p:extLst>
      <p:ext uri="{BB962C8B-B14F-4D97-AF65-F5344CB8AC3E}">
        <p14:creationId xmlns:p14="http://schemas.microsoft.com/office/powerpoint/2010/main" val="3048697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B0831899-D2E1-B1C7-3195-5A6CF75B14D8}"/>
              </a:ext>
            </a:extLst>
          </p:cNvPr>
          <p:cNvPicPr>
            <a:picLocks noChangeAspect="1"/>
          </p:cNvPicPr>
          <p:nvPr/>
        </p:nvPicPr>
        <p:blipFill rotWithShape="1">
          <a:blip r:embed="rId3"/>
          <a:srcRect t="64638"/>
          <a:stretch/>
        </p:blipFill>
        <p:spPr>
          <a:xfrm>
            <a:off x="119335" y="1918794"/>
            <a:ext cx="10297449" cy="1668780"/>
          </a:xfrm>
          <a:prstGeom prst="rect">
            <a:avLst/>
          </a:prstGeom>
        </p:spPr>
      </p:pic>
      <p:pic>
        <p:nvPicPr>
          <p:cNvPr id="2" name="Picture 1" descr="Graphical user interface, text, application, email&#10;&#10;Description automatically generated">
            <a:extLst>
              <a:ext uri="{FF2B5EF4-FFF2-40B4-BE49-F238E27FC236}">
                <a16:creationId xmlns:a16="http://schemas.microsoft.com/office/drawing/2014/main" id="{FE74DBE9-E6EB-59E9-1405-E71B341B5905}"/>
              </a:ext>
            </a:extLst>
          </p:cNvPr>
          <p:cNvPicPr>
            <a:picLocks noChangeAspect="1"/>
          </p:cNvPicPr>
          <p:nvPr/>
        </p:nvPicPr>
        <p:blipFill rotWithShape="1">
          <a:blip r:embed="rId3"/>
          <a:srcRect b="64638"/>
          <a:stretch/>
        </p:blipFill>
        <p:spPr>
          <a:xfrm>
            <a:off x="119335" y="1"/>
            <a:ext cx="10297449" cy="1668780"/>
          </a:xfrm>
          <a:prstGeom prst="rect">
            <a:avLst/>
          </a:prstGeom>
        </p:spPr>
      </p:pic>
    </p:spTree>
    <p:extLst>
      <p:ext uri="{BB962C8B-B14F-4D97-AF65-F5344CB8AC3E}">
        <p14:creationId xmlns:p14="http://schemas.microsoft.com/office/powerpoint/2010/main" val="3948987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 Teams&#10;&#10;Description automatically generated">
            <a:extLst>
              <a:ext uri="{FF2B5EF4-FFF2-40B4-BE49-F238E27FC236}">
                <a16:creationId xmlns:a16="http://schemas.microsoft.com/office/drawing/2014/main" id="{CA3A3720-FCA5-9E75-64F9-5661AE792887}"/>
              </a:ext>
            </a:extLst>
          </p:cNvPr>
          <p:cNvPicPr>
            <a:picLocks noChangeAspect="1"/>
          </p:cNvPicPr>
          <p:nvPr/>
        </p:nvPicPr>
        <p:blipFill>
          <a:blip r:embed="rId3"/>
          <a:stretch>
            <a:fillRect/>
          </a:stretch>
        </p:blipFill>
        <p:spPr>
          <a:xfrm>
            <a:off x="77294" y="97439"/>
            <a:ext cx="10887526" cy="4989567"/>
          </a:xfrm>
          <a:prstGeom prst="rect">
            <a:avLst/>
          </a:prstGeom>
        </p:spPr>
      </p:pic>
    </p:spTree>
    <p:extLst>
      <p:ext uri="{BB962C8B-B14F-4D97-AF65-F5344CB8AC3E}">
        <p14:creationId xmlns:p14="http://schemas.microsoft.com/office/powerpoint/2010/main" val="4274938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D8870069-341D-ECEC-390C-B84688372744}"/>
              </a:ext>
            </a:extLst>
          </p:cNvPr>
          <p:cNvPicPr>
            <a:picLocks noChangeAspect="1"/>
          </p:cNvPicPr>
          <p:nvPr/>
        </p:nvPicPr>
        <p:blipFill>
          <a:blip r:embed="rId3"/>
          <a:stretch>
            <a:fillRect/>
          </a:stretch>
        </p:blipFill>
        <p:spPr>
          <a:xfrm>
            <a:off x="121307" y="114519"/>
            <a:ext cx="9692688" cy="3795329"/>
          </a:xfrm>
          <a:prstGeom prst="rect">
            <a:avLst/>
          </a:prstGeom>
        </p:spPr>
      </p:pic>
    </p:spTree>
    <p:extLst>
      <p:ext uri="{BB962C8B-B14F-4D97-AF65-F5344CB8AC3E}">
        <p14:creationId xmlns:p14="http://schemas.microsoft.com/office/powerpoint/2010/main" val="3365433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D8870069-341D-ECEC-390C-B84688372744}"/>
              </a:ext>
            </a:extLst>
          </p:cNvPr>
          <p:cNvPicPr>
            <a:picLocks noChangeAspect="1"/>
          </p:cNvPicPr>
          <p:nvPr/>
        </p:nvPicPr>
        <p:blipFill rotWithShape="1">
          <a:blip r:embed="rId3"/>
          <a:srcRect b="82525"/>
          <a:stretch/>
        </p:blipFill>
        <p:spPr>
          <a:xfrm>
            <a:off x="121307" y="114519"/>
            <a:ext cx="9692688" cy="66324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5F329B1-2BD8-3449-5EA9-B4356EBA2F13}"/>
              </a:ext>
            </a:extLst>
          </p:cNvPr>
          <p:cNvPicPr>
            <a:picLocks noChangeAspect="1"/>
          </p:cNvPicPr>
          <p:nvPr/>
        </p:nvPicPr>
        <p:blipFill rotWithShape="1">
          <a:blip r:embed="rId4"/>
          <a:srcRect b="42094"/>
          <a:stretch/>
        </p:blipFill>
        <p:spPr>
          <a:xfrm>
            <a:off x="121306" y="777766"/>
            <a:ext cx="10568125" cy="2963917"/>
          </a:xfrm>
          <a:prstGeom prst="rect">
            <a:avLst/>
          </a:prstGeom>
        </p:spPr>
      </p:pic>
    </p:spTree>
    <p:extLst>
      <p:ext uri="{BB962C8B-B14F-4D97-AF65-F5344CB8AC3E}">
        <p14:creationId xmlns:p14="http://schemas.microsoft.com/office/powerpoint/2010/main" val="904910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D8870069-341D-ECEC-390C-B84688372744}"/>
              </a:ext>
            </a:extLst>
          </p:cNvPr>
          <p:cNvPicPr>
            <a:picLocks noChangeAspect="1"/>
          </p:cNvPicPr>
          <p:nvPr/>
        </p:nvPicPr>
        <p:blipFill rotWithShape="1">
          <a:blip r:embed="rId3"/>
          <a:srcRect b="82525"/>
          <a:stretch/>
        </p:blipFill>
        <p:spPr>
          <a:xfrm>
            <a:off x="121307" y="114519"/>
            <a:ext cx="9692688" cy="663247"/>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5F329B1-2BD8-3449-5EA9-B4356EBA2F13}"/>
              </a:ext>
            </a:extLst>
          </p:cNvPr>
          <p:cNvPicPr>
            <a:picLocks noChangeAspect="1"/>
          </p:cNvPicPr>
          <p:nvPr/>
        </p:nvPicPr>
        <p:blipFill>
          <a:blip r:embed="rId4"/>
          <a:stretch>
            <a:fillRect/>
          </a:stretch>
        </p:blipFill>
        <p:spPr>
          <a:xfrm>
            <a:off x="121306" y="777766"/>
            <a:ext cx="10568125" cy="5118537"/>
          </a:xfrm>
          <a:prstGeom prst="rect">
            <a:avLst/>
          </a:prstGeom>
        </p:spPr>
      </p:pic>
    </p:spTree>
    <p:extLst>
      <p:ext uri="{BB962C8B-B14F-4D97-AF65-F5344CB8AC3E}">
        <p14:creationId xmlns:p14="http://schemas.microsoft.com/office/powerpoint/2010/main" val="1800342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US" sz="3200" dirty="0">
                <a:latin typeface="Avenir"/>
                <a:ea typeface="Avenir"/>
                <a:cs typeface="Avenir"/>
                <a:sym typeface="Avenir"/>
              </a:rPr>
              <a:t>Code review: Assignment 2 and Activity 2</a:t>
            </a:r>
            <a:endParaRPr sz="3200" dirty="0">
              <a:latin typeface="Avenir"/>
              <a:ea typeface="Avenir"/>
              <a:cs typeface="Avenir"/>
              <a:sym typeface="Avenir"/>
            </a:endParaRPr>
          </a:p>
        </p:txBody>
      </p:sp>
      <p:pic>
        <p:nvPicPr>
          <p:cNvPr id="5" name="Picture 4" descr="A white box with red and blue text&#10;&#10;Description automatically generated">
            <a:extLst>
              <a:ext uri="{FF2B5EF4-FFF2-40B4-BE49-F238E27FC236}">
                <a16:creationId xmlns:a16="http://schemas.microsoft.com/office/drawing/2014/main" id="{DF887B7A-7E8B-C726-FACD-532731B3FD58}"/>
              </a:ext>
            </a:extLst>
          </p:cNvPr>
          <p:cNvPicPr>
            <a:picLocks noChangeAspect="1"/>
          </p:cNvPicPr>
          <p:nvPr/>
        </p:nvPicPr>
        <p:blipFill>
          <a:blip r:embed="rId3"/>
          <a:stretch>
            <a:fillRect/>
          </a:stretch>
        </p:blipFill>
        <p:spPr>
          <a:xfrm>
            <a:off x="314960" y="1437044"/>
            <a:ext cx="10480696" cy="1353820"/>
          </a:xfrm>
          <a:prstGeom prst="rect">
            <a:avLst/>
          </a:prstGeom>
        </p:spPr>
      </p:pic>
    </p:spTree>
    <p:extLst>
      <p:ext uri="{BB962C8B-B14F-4D97-AF65-F5344CB8AC3E}">
        <p14:creationId xmlns:p14="http://schemas.microsoft.com/office/powerpoint/2010/main" val="196361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CBD4C052-5F64-033A-C225-CA035FB961FA}"/>
              </a:ext>
            </a:extLst>
          </p:cNvPr>
          <p:cNvPicPr>
            <a:picLocks noChangeAspect="1"/>
          </p:cNvPicPr>
          <p:nvPr/>
        </p:nvPicPr>
        <p:blipFill rotWithShape="1">
          <a:blip r:embed="rId3"/>
          <a:srcRect b="20062"/>
          <a:stretch/>
        </p:blipFill>
        <p:spPr>
          <a:xfrm>
            <a:off x="114862" y="73572"/>
            <a:ext cx="9692042" cy="5423338"/>
          </a:xfrm>
          <a:prstGeom prst="rect">
            <a:avLst/>
          </a:prstGeom>
        </p:spPr>
      </p:pic>
    </p:spTree>
    <p:extLst>
      <p:ext uri="{BB962C8B-B14F-4D97-AF65-F5344CB8AC3E}">
        <p14:creationId xmlns:p14="http://schemas.microsoft.com/office/powerpoint/2010/main" val="675429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CBD4C052-5F64-033A-C225-CA035FB961FA}"/>
              </a:ext>
            </a:extLst>
          </p:cNvPr>
          <p:cNvPicPr>
            <a:picLocks noChangeAspect="1"/>
          </p:cNvPicPr>
          <p:nvPr/>
        </p:nvPicPr>
        <p:blipFill>
          <a:blip r:embed="rId3"/>
          <a:stretch>
            <a:fillRect/>
          </a:stretch>
        </p:blipFill>
        <p:spPr>
          <a:xfrm>
            <a:off x="114862" y="73572"/>
            <a:ext cx="9692042" cy="6784428"/>
          </a:xfrm>
          <a:prstGeom prst="rect">
            <a:avLst/>
          </a:prstGeom>
        </p:spPr>
      </p:pic>
    </p:spTree>
    <p:extLst>
      <p:ext uri="{BB962C8B-B14F-4D97-AF65-F5344CB8AC3E}">
        <p14:creationId xmlns:p14="http://schemas.microsoft.com/office/powerpoint/2010/main" val="2112903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C8AD678B-EB41-D8BA-9861-0CA05C4ACA3F}"/>
              </a:ext>
            </a:extLst>
          </p:cNvPr>
          <p:cNvPicPr>
            <a:picLocks noChangeAspect="1"/>
          </p:cNvPicPr>
          <p:nvPr/>
        </p:nvPicPr>
        <p:blipFill>
          <a:blip r:embed="rId3"/>
          <a:stretch>
            <a:fillRect/>
          </a:stretch>
        </p:blipFill>
        <p:spPr>
          <a:xfrm>
            <a:off x="0" y="0"/>
            <a:ext cx="9538138" cy="2509438"/>
          </a:xfrm>
          <a:prstGeom prst="rect">
            <a:avLst/>
          </a:prstGeom>
        </p:spPr>
      </p:pic>
      <p:pic>
        <p:nvPicPr>
          <p:cNvPr id="6" name="Picture 5" descr="Map&#10;&#10;Description automatically generated">
            <a:extLst>
              <a:ext uri="{FF2B5EF4-FFF2-40B4-BE49-F238E27FC236}">
                <a16:creationId xmlns:a16="http://schemas.microsoft.com/office/drawing/2014/main" id="{2C15E613-339F-33F3-5D3A-52CC09F752AD}"/>
              </a:ext>
            </a:extLst>
          </p:cNvPr>
          <p:cNvPicPr>
            <a:picLocks noChangeAspect="1"/>
          </p:cNvPicPr>
          <p:nvPr/>
        </p:nvPicPr>
        <p:blipFill>
          <a:blip r:embed="rId4"/>
          <a:stretch>
            <a:fillRect/>
          </a:stretch>
        </p:blipFill>
        <p:spPr>
          <a:xfrm>
            <a:off x="2999895" y="2385848"/>
            <a:ext cx="6192209" cy="4472152"/>
          </a:xfrm>
          <a:prstGeom prst="rect">
            <a:avLst/>
          </a:prstGeom>
        </p:spPr>
      </p:pic>
    </p:spTree>
    <p:extLst>
      <p:ext uri="{BB962C8B-B14F-4D97-AF65-F5344CB8AC3E}">
        <p14:creationId xmlns:p14="http://schemas.microsoft.com/office/powerpoint/2010/main" val="1018805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AFCFD210-7E4A-D28D-CB22-D23A30A4ED8B}"/>
              </a:ext>
            </a:extLst>
          </p:cNvPr>
          <p:cNvPicPr>
            <a:picLocks noChangeAspect="1"/>
          </p:cNvPicPr>
          <p:nvPr/>
        </p:nvPicPr>
        <p:blipFill rotWithShape="1">
          <a:blip r:embed="rId3"/>
          <a:srcRect b="47650"/>
          <a:stretch/>
        </p:blipFill>
        <p:spPr>
          <a:xfrm>
            <a:off x="0" y="84083"/>
            <a:ext cx="10188092" cy="3207758"/>
          </a:xfrm>
          <a:prstGeom prst="rect">
            <a:avLst/>
          </a:prstGeom>
        </p:spPr>
      </p:pic>
    </p:spTree>
    <p:extLst>
      <p:ext uri="{BB962C8B-B14F-4D97-AF65-F5344CB8AC3E}">
        <p14:creationId xmlns:p14="http://schemas.microsoft.com/office/powerpoint/2010/main" val="1478499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AFCFD210-7E4A-D28D-CB22-D23A30A4ED8B}"/>
              </a:ext>
            </a:extLst>
          </p:cNvPr>
          <p:cNvPicPr>
            <a:picLocks noChangeAspect="1"/>
          </p:cNvPicPr>
          <p:nvPr/>
        </p:nvPicPr>
        <p:blipFill>
          <a:blip r:embed="rId3"/>
          <a:stretch>
            <a:fillRect/>
          </a:stretch>
        </p:blipFill>
        <p:spPr>
          <a:xfrm>
            <a:off x="0" y="84082"/>
            <a:ext cx="10188092" cy="6127531"/>
          </a:xfrm>
          <a:prstGeom prst="rect">
            <a:avLst/>
          </a:prstGeom>
        </p:spPr>
      </p:pic>
    </p:spTree>
    <p:extLst>
      <p:ext uri="{BB962C8B-B14F-4D97-AF65-F5344CB8AC3E}">
        <p14:creationId xmlns:p14="http://schemas.microsoft.com/office/powerpoint/2010/main" val="1629408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AFCFD210-7E4A-D28D-CB22-D23A30A4ED8B}"/>
              </a:ext>
            </a:extLst>
          </p:cNvPr>
          <p:cNvPicPr>
            <a:picLocks noChangeAspect="1"/>
          </p:cNvPicPr>
          <p:nvPr/>
        </p:nvPicPr>
        <p:blipFill rotWithShape="1">
          <a:blip r:embed="rId3"/>
          <a:srcRect b="88851"/>
          <a:stretch/>
        </p:blipFill>
        <p:spPr>
          <a:xfrm>
            <a:off x="0" y="84082"/>
            <a:ext cx="10188092" cy="683173"/>
          </a:xfrm>
          <a:prstGeom prst="rect">
            <a:avLst/>
          </a:prstGeom>
        </p:spPr>
      </p:pic>
      <p:pic>
        <p:nvPicPr>
          <p:cNvPr id="4" name="Picture 3" descr="Text&#10;&#10;Description automatically generated with medium confidence">
            <a:extLst>
              <a:ext uri="{FF2B5EF4-FFF2-40B4-BE49-F238E27FC236}">
                <a16:creationId xmlns:a16="http://schemas.microsoft.com/office/drawing/2014/main" id="{919F0CBA-792F-C296-E1B8-62D764722CCB}"/>
              </a:ext>
            </a:extLst>
          </p:cNvPr>
          <p:cNvPicPr>
            <a:picLocks noChangeAspect="1"/>
          </p:cNvPicPr>
          <p:nvPr/>
        </p:nvPicPr>
        <p:blipFill>
          <a:blip r:embed="rId4"/>
          <a:stretch>
            <a:fillRect/>
          </a:stretch>
        </p:blipFill>
        <p:spPr>
          <a:xfrm>
            <a:off x="87805" y="767255"/>
            <a:ext cx="10530774" cy="1324304"/>
          </a:xfrm>
          <a:prstGeom prst="rect">
            <a:avLst/>
          </a:prstGeom>
        </p:spPr>
      </p:pic>
      <p:pic>
        <p:nvPicPr>
          <p:cNvPr id="6" name="Picture 5" descr="Map&#10;&#10;Description automatically generated">
            <a:extLst>
              <a:ext uri="{FF2B5EF4-FFF2-40B4-BE49-F238E27FC236}">
                <a16:creationId xmlns:a16="http://schemas.microsoft.com/office/drawing/2014/main" id="{A47F3BD2-5B38-00B9-33D7-C9366198C14D}"/>
              </a:ext>
            </a:extLst>
          </p:cNvPr>
          <p:cNvPicPr>
            <a:picLocks noChangeAspect="1"/>
          </p:cNvPicPr>
          <p:nvPr/>
        </p:nvPicPr>
        <p:blipFill>
          <a:blip r:embed="rId5"/>
          <a:stretch>
            <a:fillRect/>
          </a:stretch>
        </p:blipFill>
        <p:spPr>
          <a:xfrm>
            <a:off x="2853777" y="2014060"/>
            <a:ext cx="6484445" cy="4759858"/>
          </a:xfrm>
          <a:prstGeom prst="rect">
            <a:avLst/>
          </a:prstGeom>
        </p:spPr>
      </p:pic>
    </p:spTree>
    <p:extLst>
      <p:ext uri="{BB962C8B-B14F-4D97-AF65-F5344CB8AC3E}">
        <p14:creationId xmlns:p14="http://schemas.microsoft.com/office/powerpoint/2010/main" val="1664645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936233DC-3D95-ED68-401A-3C25D632C9C1}"/>
              </a:ext>
            </a:extLst>
          </p:cNvPr>
          <p:cNvPicPr>
            <a:picLocks noChangeAspect="1"/>
          </p:cNvPicPr>
          <p:nvPr/>
        </p:nvPicPr>
        <p:blipFill>
          <a:blip r:embed="rId3"/>
          <a:stretch>
            <a:fillRect/>
          </a:stretch>
        </p:blipFill>
        <p:spPr>
          <a:xfrm>
            <a:off x="-1" y="-1"/>
            <a:ext cx="10242207" cy="6253655"/>
          </a:xfrm>
          <a:prstGeom prst="rect">
            <a:avLst/>
          </a:prstGeom>
        </p:spPr>
      </p:pic>
    </p:spTree>
    <p:extLst>
      <p:ext uri="{BB962C8B-B14F-4D97-AF65-F5344CB8AC3E}">
        <p14:creationId xmlns:p14="http://schemas.microsoft.com/office/powerpoint/2010/main" val="57109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936233DC-3D95-ED68-401A-3C25D632C9C1}"/>
              </a:ext>
            </a:extLst>
          </p:cNvPr>
          <p:cNvPicPr>
            <a:picLocks noChangeAspect="1"/>
          </p:cNvPicPr>
          <p:nvPr/>
        </p:nvPicPr>
        <p:blipFill rotWithShape="1">
          <a:blip r:embed="rId3"/>
          <a:srcRect b="90252"/>
          <a:stretch/>
        </p:blipFill>
        <p:spPr>
          <a:xfrm>
            <a:off x="-1" y="-1"/>
            <a:ext cx="10242207" cy="609601"/>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24C917AC-789C-EC6D-6A40-EA5B2FD69AE1}"/>
              </a:ext>
            </a:extLst>
          </p:cNvPr>
          <p:cNvPicPr>
            <a:picLocks noChangeAspect="1"/>
          </p:cNvPicPr>
          <p:nvPr/>
        </p:nvPicPr>
        <p:blipFill>
          <a:blip r:embed="rId4"/>
          <a:stretch>
            <a:fillRect/>
          </a:stretch>
        </p:blipFill>
        <p:spPr>
          <a:xfrm>
            <a:off x="0" y="609601"/>
            <a:ext cx="9874820" cy="1965434"/>
          </a:xfrm>
          <a:prstGeom prst="rect">
            <a:avLst/>
          </a:prstGeom>
        </p:spPr>
      </p:pic>
      <p:pic>
        <p:nvPicPr>
          <p:cNvPr id="6" name="Picture 5" descr="Table&#10;&#10;Description automatically generated">
            <a:extLst>
              <a:ext uri="{FF2B5EF4-FFF2-40B4-BE49-F238E27FC236}">
                <a16:creationId xmlns:a16="http://schemas.microsoft.com/office/drawing/2014/main" id="{7681F525-4C7D-0F71-B6AC-C0A55DDCA9DF}"/>
              </a:ext>
            </a:extLst>
          </p:cNvPr>
          <p:cNvPicPr>
            <a:picLocks noChangeAspect="1"/>
          </p:cNvPicPr>
          <p:nvPr/>
        </p:nvPicPr>
        <p:blipFill>
          <a:blip r:embed="rId5"/>
          <a:stretch>
            <a:fillRect/>
          </a:stretch>
        </p:blipFill>
        <p:spPr>
          <a:xfrm>
            <a:off x="7874000" y="25400"/>
            <a:ext cx="4318000" cy="6832600"/>
          </a:xfrm>
          <a:prstGeom prst="rect">
            <a:avLst/>
          </a:prstGeom>
        </p:spPr>
      </p:pic>
      <p:pic>
        <p:nvPicPr>
          <p:cNvPr id="8" name="Picture 7">
            <a:extLst>
              <a:ext uri="{FF2B5EF4-FFF2-40B4-BE49-F238E27FC236}">
                <a16:creationId xmlns:a16="http://schemas.microsoft.com/office/drawing/2014/main" id="{7D40C747-6AD1-5542-34E4-47520C6A4620}"/>
              </a:ext>
            </a:extLst>
          </p:cNvPr>
          <p:cNvPicPr>
            <a:picLocks noChangeAspect="1"/>
          </p:cNvPicPr>
          <p:nvPr/>
        </p:nvPicPr>
        <p:blipFill>
          <a:blip r:embed="rId6"/>
          <a:stretch>
            <a:fillRect/>
          </a:stretch>
        </p:blipFill>
        <p:spPr>
          <a:xfrm>
            <a:off x="4917756" y="2171043"/>
            <a:ext cx="2956244" cy="4686957"/>
          </a:xfrm>
          <a:prstGeom prst="rect">
            <a:avLst/>
          </a:prstGeom>
        </p:spPr>
      </p:pic>
    </p:spTree>
    <p:extLst>
      <p:ext uri="{BB962C8B-B14F-4D97-AF65-F5344CB8AC3E}">
        <p14:creationId xmlns:p14="http://schemas.microsoft.com/office/powerpoint/2010/main" val="2820094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5EC8F195-5EED-FCD2-55C4-07D4DC93FEB7}"/>
              </a:ext>
            </a:extLst>
          </p:cNvPr>
          <p:cNvPicPr>
            <a:picLocks noChangeAspect="1"/>
          </p:cNvPicPr>
          <p:nvPr/>
        </p:nvPicPr>
        <p:blipFill rotWithShape="1">
          <a:blip r:embed="rId3"/>
          <a:srcRect b="41651"/>
          <a:stretch/>
        </p:blipFill>
        <p:spPr>
          <a:xfrm>
            <a:off x="-1" y="0"/>
            <a:ext cx="8639543" cy="2411730"/>
          </a:xfrm>
          <a:prstGeom prst="rect">
            <a:avLst/>
          </a:prstGeom>
        </p:spPr>
      </p:pic>
    </p:spTree>
    <p:extLst>
      <p:ext uri="{BB962C8B-B14F-4D97-AF65-F5344CB8AC3E}">
        <p14:creationId xmlns:p14="http://schemas.microsoft.com/office/powerpoint/2010/main" val="2024910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7EA237D-254D-C657-0F17-2D1522339470}"/>
              </a:ext>
            </a:extLst>
          </p:cNvPr>
          <p:cNvPicPr>
            <a:picLocks noChangeAspect="1"/>
          </p:cNvPicPr>
          <p:nvPr/>
        </p:nvPicPr>
        <p:blipFill>
          <a:blip r:embed="rId3"/>
          <a:stretch>
            <a:fillRect/>
          </a:stretch>
        </p:blipFill>
        <p:spPr>
          <a:xfrm>
            <a:off x="-1" y="0"/>
            <a:ext cx="8639543" cy="4133306"/>
          </a:xfrm>
          <a:prstGeom prst="rect">
            <a:avLst/>
          </a:prstGeom>
        </p:spPr>
      </p:pic>
      <p:pic>
        <p:nvPicPr>
          <p:cNvPr id="9" name="Picture 8" descr="Table&#10;&#10;Description automatically generated">
            <a:extLst>
              <a:ext uri="{FF2B5EF4-FFF2-40B4-BE49-F238E27FC236}">
                <a16:creationId xmlns:a16="http://schemas.microsoft.com/office/drawing/2014/main" id="{663D3F79-EDE3-7E53-FAD9-5DAF7535AC00}"/>
              </a:ext>
            </a:extLst>
          </p:cNvPr>
          <p:cNvPicPr>
            <a:picLocks noChangeAspect="1"/>
          </p:cNvPicPr>
          <p:nvPr/>
        </p:nvPicPr>
        <p:blipFill>
          <a:blip r:embed="rId4"/>
          <a:stretch>
            <a:fillRect/>
          </a:stretch>
        </p:blipFill>
        <p:spPr>
          <a:xfrm>
            <a:off x="8639542" y="1324302"/>
            <a:ext cx="3433559" cy="5533697"/>
          </a:xfrm>
          <a:prstGeom prst="rect">
            <a:avLst/>
          </a:prstGeom>
        </p:spPr>
      </p:pic>
      <p:sp>
        <p:nvSpPr>
          <p:cNvPr id="2" name="Rectangle 1">
            <a:extLst>
              <a:ext uri="{FF2B5EF4-FFF2-40B4-BE49-F238E27FC236}">
                <a16:creationId xmlns:a16="http://schemas.microsoft.com/office/drawing/2014/main" id="{F31BCDE8-B550-52EE-2944-5B32AD65BDF0}"/>
              </a:ext>
            </a:extLst>
          </p:cNvPr>
          <p:cNvSpPr/>
          <p:nvPr/>
        </p:nvSpPr>
        <p:spPr>
          <a:xfrm>
            <a:off x="8639542" y="4812030"/>
            <a:ext cx="3433559" cy="42291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180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US" sz="3200" dirty="0">
                <a:latin typeface="Avenir"/>
                <a:ea typeface="Avenir"/>
                <a:cs typeface="Avenir"/>
                <a:sym typeface="Avenir"/>
              </a:rPr>
              <a:t>Code review: Assignment 2 and Activity 2</a:t>
            </a:r>
            <a:endParaRPr sz="3200" dirty="0">
              <a:latin typeface="Avenir"/>
              <a:ea typeface="Avenir"/>
              <a:cs typeface="Avenir"/>
              <a:sym typeface="Avenir"/>
            </a:endParaRPr>
          </a:p>
        </p:txBody>
      </p:sp>
      <p:pic>
        <p:nvPicPr>
          <p:cNvPr id="3" name="Picture 2" descr="A screenshot of a computer code&#10;&#10;Description automatically generated">
            <a:extLst>
              <a:ext uri="{FF2B5EF4-FFF2-40B4-BE49-F238E27FC236}">
                <a16:creationId xmlns:a16="http://schemas.microsoft.com/office/drawing/2014/main" id="{48F6E200-977C-9A5B-9219-2374AA6E39DD}"/>
              </a:ext>
            </a:extLst>
          </p:cNvPr>
          <p:cNvPicPr>
            <a:picLocks noChangeAspect="1"/>
          </p:cNvPicPr>
          <p:nvPr/>
        </p:nvPicPr>
        <p:blipFill>
          <a:blip r:embed="rId3"/>
          <a:stretch>
            <a:fillRect/>
          </a:stretch>
        </p:blipFill>
        <p:spPr>
          <a:xfrm>
            <a:off x="124677" y="1003471"/>
            <a:ext cx="7926504" cy="5643762"/>
          </a:xfrm>
          <a:prstGeom prst="rect">
            <a:avLst/>
          </a:prstGeom>
        </p:spPr>
      </p:pic>
    </p:spTree>
    <p:extLst>
      <p:ext uri="{BB962C8B-B14F-4D97-AF65-F5344CB8AC3E}">
        <p14:creationId xmlns:p14="http://schemas.microsoft.com/office/powerpoint/2010/main" val="2894467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10;&#10;Description automatically generated">
            <a:extLst>
              <a:ext uri="{FF2B5EF4-FFF2-40B4-BE49-F238E27FC236}">
                <a16:creationId xmlns:a16="http://schemas.microsoft.com/office/drawing/2014/main" id="{0A26F710-6781-0FE0-4F85-82F21ED39E71}"/>
              </a:ext>
            </a:extLst>
          </p:cNvPr>
          <p:cNvPicPr>
            <a:picLocks noChangeAspect="1"/>
          </p:cNvPicPr>
          <p:nvPr/>
        </p:nvPicPr>
        <p:blipFill>
          <a:blip r:embed="rId3"/>
          <a:stretch>
            <a:fillRect/>
          </a:stretch>
        </p:blipFill>
        <p:spPr>
          <a:xfrm>
            <a:off x="0" y="0"/>
            <a:ext cx="9095930" cy="5118538"/>
          </a:xfrm>
          <a:prstGeom prst="rect">
            <a:avLst/>
          </a:prstGeom>
        </p:spPr>
      </p:pic>
      <p:pic>
        <p:nvPicPr>
          <p:cNvPr id="8" name="Picture 7" descr="Table&#10;&#10;Description automatically generated">
            <a:extLst>
              <a:ext uri="{FF2B5EF4-FFF2-40B4-BE49-F238E27FC236}">
                <a16:creationId xmlns:a16="http://schemas.microsoft.com/office/drawing/2014/main" id="{E50413F5-2F78-3FC1-B95D-41AB6344F212}"/>
              </a:ext>
            </a:extLst>
          </p:cNvPr>
          <p:cNvPicPr>
            <a:picLocks noChangeAspect="1"/>
          </p:cNvPicPr>
          <p:nvPr/>
        </p:nvPicPr>
        <p:blipFill>
          <a:blip r:embed="rId4"/>
          <a:stretch>
            <a:fillRect/>
          </a:stretch>
        </p:blipFill>
        <p:spPr>
          <a:xfrm>
            <a:off x="8519434" y="1408386"/>
            <a:ext cx="3672566" cy="5449614"/>
          </a:xfrm>
          <a:prstGeom prst="rect">
            <a:avLst/>
          </a:prstGeom>
        </p:spPr>
      </p:pic>
    </p:spTree>
    <p:extLst>
      <p:ext uri="{BB962C8B-B14F-4D97-AF65-F5344CB8AC3E}">
        <p14:creationId xmlns:p14="http://schemas.microsoft.com/office/powerpoint/2010/main" val="3132912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10;&#10;Description automatically generated">
            <a:extLst>
              <a:ext uri="{FF2B5EF4-FFF2-40B4-BE49-F238E27FC236}">
                <a16:creationId xmlns:a16="http://schemas.microsoft.com/office/drawing/2014/main" id="{0A26F710-6781-0FE0-4F85-82F21ED39E71}"/>
              </a:ext>
            </a:extLst>
          </p:cNvPr>
          <p:cNvPicPr>
            <a:picLocks noChangeAspect="1"/>
          </p:cNvPicPr>
          <p:nvPr/>
        </p:nvPicPr>
        <p:blipFill rotWithShape="1">
          <a:blip r:embed="rId3"/>
          <a:srcRect b="88090"/>
          <a:stretch/>
        </p:blipFill>
        <p:spPr>
          <a:xfrm>
            <a:off x="0" y="0"/>
            <a:ext cx="9095930" cy="609600"/>
          </a:xfrm>
          <a:prstGeom prst="rect">
            <a:avLst/>
          </a:prstGeom>
        </p:spPr>
      </p:pic>
      <p:pic>
        <p:nvPicPr>
          <p:cNvPr id="3" name="Picture 2" descr="Graphical user interface&#10;&#10;Description automatically generated with low confidence">
            <a:extLst>
              <a:ext uri="{FF2B5EF4-FFF2-40B4-BE49-F238E27FC236}">
                <a16:creationId xmlns:a16="http://schemas.microsoft.com/office/drawing/2014/main" id="{117DC9C2-215B-FB46-662C-39DF95C243D3}"/>
              </a:ext>
            </a:extLst>
          </p:cNvPr>
          <p:cNvPicPr>
            <a:picLocks noChangeAspect="1"/>
          </p:cNvPicPr>
          <p:nvPr/>
        </p:nvPicPr>
        <p:blipFill>
          <a:blip r:embed="rId4"/>
          <a:stretch>
            <a:fillRect/>
          </a:stretch>
        </p:blipFill>
        <p:spPr>
          <a:xfrm>
            <a:off x="-1" y="618625"/>
            <a:ext cx="9582837" cy="1493953"/>
          </a:xfrm>
          <a:prstGeom prst="rect">
            <a:avLst/>
          </a:prstGeom>
        </p:spPr>
      </p:pic>
      <p:pic>
        <p:nvPicPr>
          <p:cNvPr id="5" name="Picture 4">
            <a:extLst>
              <a:ext uri="{FF2B5EF4-FFF2-40B4-BE49-F238E27FC236}">
                <a16:creationId xmlns:a16="http://schemas.microsoft.com/office/drawing/2014/main" id="{EF45D01D-FE73-777A-7D90-59E597E73863}"/>
              </a:ext>
            </a:extLst>
          </p:cNvPr>
          <p:cNvPicPr>
            <a:picLocks noChangeAspect="1"/>
          </p:cNvPicPr>
          <p:nvPr/>
        </p:nvPicPr>
        <p:blipFill>
          <a:blip r:embed="rId5"/>
          <a:stretch>
            <a:fillRect/>
          </a:stretch>
        </p:blipFill>
        <p:spPr>
          <a:xfrm>
            <a:off x="5948854" y="1830334"/>
            <a:ext cx="6243145" cy="5027665"/>
          </a:xfrm>
          <a:prstGeom prst="rect">
            <a:avLst/>
          </a:prstGeom>
        </p:spPr>
      </p:pic>
      <p:sp>
        <p:nvSpPr>
          <p:cNvPr id="2" name="Rectangle 1">
            <a:extLst>
              <a:ext uri="{FF2B5EF4-FFF2-40B4-BE49-F238E27FC236}">
                <a16:creationId xmlns:a16="http://schemas.microsoft.com/office/drawing/2014/main" id="{C194D51C-E34E-36FC-BE14-E8AE83114F5A}"/>
              </a:ext>
            </a:extLst>
          </p:cNvPr>
          <p:cNvSpPr/>
          <p:nvPr/>
        </p:nvSpPr>
        <p:spPr>
          <a:xfrm>
            <a:off x="3909060" y="1200150"/>
            <a:ext cx="1223010" cy="48006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5924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F3E30329-50CC-B997-0496-6DF93FC3EAEC}"/>
              </a:ext>
            </a:extLst>
          </p:cNvPr>
          <p:cNvPicPr>
            <a:picLocks noChangeAspect="1"/>
          </p:cNvPicPr>
          <p:nvPr/>
        </p:nvPicPr>
        <p:blipFill rotWithShape="1">
          <a:blip r:embed="rId3"/>
          <a:srcRect b="88090"/>
          <a:stretch/>
        </p:blipFill>
        <p:spPr>
          <a:xfrm>
            <a:off x="0" y="0"/>
            <a:ext cx="9095930" cy="609600"/>
          </a:xfrm>
          <a:prstGeom prst="rect">
            <a:avLst/>
          </a:prstGeom>
        </p:spPr>
      </p:pic>
      <p:pic>
        <p:nvPicPr>
          <p:cNvPr id="9" name="Picture 8">
            <a:extLst>
              <a:ext uri="{FF2B5EF4-FFF2-40B4-BE49-F238E27FC236}">
                <a16:creationId xmlns:a16="http://schemas.microsoft.com/office/drawing/2014/main" id="{4ADFF212-4E92-CE71-9B61-07AD807F9E09}"/>
              </a:ext>
            </a:extLst>
          </p:cNvPr>
          <p:cNvPicPr>
            <a:picLocks noChangeAspect="1"/>
          </p:cNvPicPr>
          <p:nvPr/>
        </p:nvPicPr>
        <p:blipFill>
          <a:blip r:embed="rId4"/>
          <a:stretch>
            <a:fillRect/>
          </a:stretch>
        </p:blipFill>
        <p:spPr>
          <a:xfrm>
            <a:off x="-1" y="609599"/>
            <a:ext cx="11070781" cy="1187669"/>
          </a:xfrm>
          <a:prstGeom prst="rect">
            <a:avLst/>
          </a:prstGeom>
        </p:spPr>
      </p:pic>
    </p:spTree>
    <p:extLst>
      <p:ext uri="{BB962C8B-B14F-4D97-AF65-F5344CB8AC3E}">
        <p14:creationId xmlns:p14="http://schemas.microsoft.com/office/powerpoint/2010/main" val="1445486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descr="Graphical user interface, text, application, email&#10;&#10;Description automatically generated">
            <a:extLst>
              <a:ext uri="{FF2B5EF4-FFF2-40B4-BE49-F238E27FC236}">
                <a16:creationId xmlns:a16="http://schemas.microsoft.com/office/drawing/2014/main" id="{F3E30329-50CC-B997-0496-6DF93FC3EAEC}"/>
              </a:ext>
            </a:extLst>
          </p:cNvPr>
          <p:cNvPicPr>
            <a:picLocks noChangeAspect="1"/>
          </p:cNvPicPr>
          <p:nvPr/>
        </p:nvPicPr>
        <p:blipFill rotWithShape="1">
          <a:blip r:embed="rId3"/>
          <a:srcRect b="88090"/>
          <a:stretch/>
        </p:blipFill>
        <p:spPr>
          <a:xfrm>
            <a:off x="0" y="0"/>
            <a:ext cx="9095930" cy="609600"/>
          </a:xfrm>
          <a:prstGeom prst="rect">
            <a:avLst/>
          </a:prstGeom>
        </p:spPr>
      </p:pic>
      <p:pic>
        <p:nvPicPr>
          <p:cNvPr id="9" name="Picture 8">
            <a:extLst>
              <a:ext uri="{FF2B5EF4-FFF2-40B4-BE49-F238E27FC236}">
                <a16:creationId xmlns:a16="http://schemas.microsoft.com/office/drawing/2014/main" id="{4ADFF212-4E92-CE71-9B61-07AD807F9E09}"/>
              </a:ext>
            </a:extLst>
          </p:cNvPr>
          <p:cNvPicPr>
            <a:picLocks noChangeAspect="1"/>
          </p:cNvPicPr>
          <p:nvPr/>
        </p:nvPicPr>
        <p:blipFill>
          <a:blip r:embed="rId4"/>
          <a:stretch>
            <a:fillRect/>
          </a:stretch>
        </p:blipFill>
        <p:spPr>
          <a:xfrm>
            <a:off x="-1" y="609599"/>
            <a:ext cx="11070781" cy="1187669"/>
          </a:xfrm>
          <a:prstGeom prst="rect">
            <a:avLst/>
          </a:prstGeom>
        </p:spPr>
      </p:pic>
      <p:pic>
        <p:nvPicPr>
          <p:cNvPr id="13" name="Picture 12" descr="Table&#10;&#10;Description automatically generated">
            <a:extLst>
              <a:ext uri="{FF2B5EF4-FFF2-40B4-BE49-F238E27FC236}">
                <a16:creationId xmlns:a16="http://schemas.microsoft.com/office/drawing/2014/main" id="{29B59957-97C0-8F6A-0408-71DC84A66B02}"/>
              </a:ext>
            </a:extLst>
          </p:cNvPr>
          <p:cNvPicPr>
            <a:picLocks noChangeAspect="1"/>
          </p:cNvPicPr>
          <p:nvPr/>
        </p:nvPicPr>
        <p:blipFill>
          <a:blip r:embed="rId5"/>
          <a:stretch>
            <a:fillRect/>
          </a:stretch>
        </p:blipFill>
        <p:spPr>
          <a:xfrm>
            <a:off x="348754" y="1835511"/>
            <a:ext cx="8398422" cy="4880308"/>
          </a:xfrm>
          <a:prstGeom prst="rect">
            <a:avLst/>
          </a:prstGeom>
        </p:spPr>
      </p:pic>
      <p:pic>
        <p:nvPicPr>
          <p:cNvPr id="14" name="Picture 13">
            <a:extLst>
              <a:ext uri="{FF2B5EF4-FFF2-40B4-BE49-F238E27FC236}">
                <a16:creationId xmlns:a16="http://schemas.microsoft.com/office/drawing/2014/main" id="{D2DA54BB-DFF2-44D3-B32D-010418660346}"/>
              </a:ext>
            </a:extLst>
          </p:cNvPr>
          <p:cNvPicPr>
            <a:picLocks noChangeAspect="1"/>
          </p:cNvPicPr>
          <p:nvPr/>
        </p:nvPicPr>
        <p:blipFill>
          <a:blip r:embed="rId6"/>
          <a:stretch>
            <a:fillRect/>
          </a:stretch>
        </p:blipFill>
        <p:spPr>
          <a:xfrm>
            <a:off x="8938260" y="1693332"/>
            <a:ext cx="3253740" cy="5164667"/>
          </a:xfrm>
          <a:prstGeom prst="rect">
            <a:avLst/>
          </a:prstGeom>
        </p:spPr>
      </p:pic>
      <p:sp>
        <p:nvSpPr>
          <p:cNvPr id="3" name="Rectangle 2">
            <a:extLst>
              <a:ext uri="{FF2B5EF4-FFF2-40B4-BE49-F238E27FC236}">
                <a16:creationId xmlns:a16="http://schemas.microsoft.com/office/drawing/2014/main" id="{C119B452-32C6-3DE4-DEE9-F967FAEF75DE}"/>
              </a:ext>
            </a:extLst>
          </p:cNvPr>
          <p:cNvSpPr/>
          <p:nvPr/>
        </p:nvSpPr>
        <p:spPr>
          <a:xfrm>
            <a:off x="348754" y="5223510"/>
            <a:ext cx="8280896" cy="38862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7164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243F19-9F18-C313-47EB-DDE562ACE357}"/>
              </a:ext>
            </a:extLst>
          </p:cNvPr>
          <p:cNvPicPr>
            <a:picLocks noChangeAspect="1"/>
          </p:cNvPicPr>
          <p:nvPr/>
        </p:nvPicPr>
        <p:blipFill rotWithShape="1">
          <a:blip r:embed="rId3"/>
          <a:srcRect b="56499"/>
          <a:stretch/>
        </p:blipFill>
        <p:spPr>
          <a:xfrm>
            <a:off x="0" y="0"/>
            <a:ext cx="9758428" cy="2868930"/>
          </a:xfrm>
          <a:prstGeom prst="rect">
            <a:avLst/>
          </a:prstGeom>
        </p:spPr>
      </p:pic>
    </p:spTree>
    <p:extLst>
      <p:ext uri="{BB962C8B-B14F-4D97-AF65-F5344CB8AC3E}">
        <p14:creationId xmlns:p14="http://schemas.microsoft.com/office/powerpoint/2010/main" val="13969080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243F19-9F18-C313-47EB-DDE562ACE357}"/>
              </a:ext>
            </a:extLst>
          </p:cNvPr>
          <p:cNvPicPr>
            <a:picLocks noChangeAspect="1"/>
          </p:cNvPicPr>
          <p:nvPr/>
        </p:nvPicPr>
        <p:blipFill>
          <a:blip r:embed="rId3"/>
          <a:stretch>
            <a:fillRect/>
          </a:stretch>
        </p:blipFill>
        <p:spPr>
          <a:xfrm>
            <a:off x="0" y="0"/>
            <a:ext cx="9758428" cy="6595110"/>
          </a:xfrm>
          <a:prstGeom prst="rect">
            <a:avLst/>
          </a:prstGeom>
        </p:spPr>
      </p:pic>
      <p:pic>
        <p:nvPicPr>
          <p:cNvPr id="3" name="Picture 2">
            <a:extLst>
              <a:ext uri="{FF2B5EF4-FFF2-40B4-BE49-F238E27FC236}">
                <a16:creationId xmlns:a16="http://schemas.microsoft.com/office/drawing/2014/main" id="{A7347B9E-77F7-A4D6-FAE5-A19294EDBFD8}"/>
              </a:ext>
            </a:extLst>
          </p:cNvPr>
          <p:cNvPicPr>
            <a:picLocks noChangeAspect="1"/>
          </p:cNvPicPr>
          <p:nvPr/>
        </p:nvPicPr>
        <p:blipFill>
          <a:blip r:embed="rId4"/>
          <a:stretch>
            <a:fillRect/>
          </a:stretch>
        </p:blipFill>
        <p:spPr>
          <a:xfrm>
            <a:off x="8938260" y="1693332"/>
            <a:ext cx="3253740" cy="5164667"/>
          </a:xfrm>
          <a:prstGeom prst="rect">
            <a:avLst/>
          </a:prstGeom>
        </p:spPr>
      </p:pic>
    </p:spTree>
    <p:extLst>
      <p:ext uri="{BB962C8B-B14F-4D97-AF65-F5344CB8AC3E}">
        <p14:creationId xmlns:p14="http://schemas.microsoft.com/office/powerpoint/2010/main" val="3354133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243F19-9F18-C313-47EB-DDE562ACE357}"/>
              </a:ext>
            </a:extLst>
          </p:cNvPr>
          <p:cNvPicPr>
            <a:picLocks noChangeAspect="1"/>
          </p:cNvPicPr>
          <p:nvPr/>
        </p:nvPicPr>
        <p:blipFill rotWithShape="1">
          <a:blip r:embed="rId3"/>
          <a:srcRect b="90468"/>
          <a:stretch/>
        </p:blipFill>
        <p:spPr>
          <a:xfrm>
            <a:off x="0" y="0"/>
            <a:ext cx="9758428" cy="628650"/>
          </a:xfrm>
          <a:prstGeom prst="rect">
            <a:avLst/>
          </a:prstGeom>
        </p:spPr>
      </p:pic>
      <p:pic>
        <p:nvPicPr>
          <p:cNvPr id="5" name="Picture 4">
            <a:extLst>
              <a:ext uri="{FF2B5EF4-FFF2-40B4-BE49-F238E27FC236}">
                <a16:creationId xmlns:a16="http://schemas.microsoft.com/office/drawing/2014/main" id="{C27A4958-1606-3735-42AB-1A55AB83948A}"/>
              </a:ext>
            </a:extLst>
          </p:cNvPr>
          <p:cNvPicPr>
            <a:picLocks noChangeAspect="1"/>
          </p:cNvPicPr>
          <p:nvPr/>
        </p:nvPicPr>
        <p:blipFill>
          <a:blip r:embed="rId4"/>
          <a:stretch>
            <a:fillRect/>
          </a:stretch>
        </p:blipFill>
        <p:spPr>
          <a:xfrm>
            <a:off x="112722" y="596052"/>
            <a:ext cx="9645705" cy="1790519"/>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5D480156-4CA3-0ABB-BA2D-FAEB940EC052}"/>
              </a:ext>
            </a:extLst>
          </p:cNvPr>
          <p:cNvPicPr>
            <a:picLocks noChangeAspect="1"/>
          </p:cNvPicPr>
          <p:nvPr/>
        </p:nvPicPr>
        <p:blipFill rotWithShape="1">
          <a:blip r:embed="rId3"/>
          <a:srcRect t="61005" r="66657"/>
          <a:stretch/>
        </p:blipFill>
        <p:spPr>
          <a:xfrm>
            <a:off x="228600" y="2606040"/>
            <a:ext cx="3253740" cy="2571750"/>
          </a:xfrm>
          <a:prstGeom prst="rect">
            <a:avLst/>
          </a:prstGeom>
        </p:spPr>
      </p:pic>
      <p:pic>
        <p:nvPicPr>
          <p:cNvPr id="3" name="Picture 2">
            <a:extLst>
              <a:ext uri="{FF2B5EF4-FFF2-40B4-BE49-F238E27FC236}">
                <a16:creationId xmlns:a16="http://schemas.microsoft.com/office/drawing/2014/main" id="{A7347B9E-77F7-A4D6-FAE5-A19294EDBFD8}"/>
              </a:ext>
            </a:extLst>
          </p:cNvPr>
          <p:cNvPicPr>
            <a:picLocks noChangeAspect="1"/>
          </p:cNvPicPr>
          <p:nvPr/>
        </p:nvPicPr>
        <p:blipFill>
          <a:blip r:embed="rId5"/>
          <a:stretch>
            <a:fillRect/>
          </a:stretch>
        </p:blipFill>
        <p:spPr>
          <a:xfrm>
            <a:off x="8938260" y="1693332"/>
            <a:ext cx="3253740" cy="5164667"/>
          </a:xfrm>
          <a:prstGeom prst="rect">
            <a:avLst/>
          </a:prstGeom>
        </p:spPr>
      </p:pic>
    </p:spTree>
    <p:extLst>
      <p:ext uri="{BB962C8B-B14F-4D97-AF65-F5344CB8AC3E}">
        <p14:creationId xmlns:p14="http://schemas.microsoft.com/office/powerpoint/2010/main" val="4041191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E243F19-9F18-C313-47EB-DDE562ACE357}"/>
              </a:ext>
            </a:extLst>
          </p:cNvPr>
          <p:cNvPicPr>
            <a:picLocks noChangeAspect="1"/>
          </p:cNvPicPr>
          <p:nvPr/>
        </p:nvPicPr>
        <p:blipFill rotWithShape="1">
          <a:blip r:embed="rId3"/>
          <a:srcRect b="90468"/>
          <a:stretch/>
        </p:blipFill>
        <p:spPr>
          <a:xfrm>
            <a:off x="0" y="0"/>
            <a:ext cx="9758428" cy="628650"/>
          </a:xfrm>
          <a:prstGeom prst="rect">
            <a:avLst/>
          </a:prstGeom>
        </p:spPr>
      </p:pic>
      <p:pic>
        <p:nvPicPr>
          <p:cNvPr id="7" name="Picture 6" descr="Chart, scatter chart&#10;&#10;Description automatically generated">
            <a:extLst>
              <a:ext uri="{FF2B5EF4-FFF2-40B4-BE49-F238E27FC236}">
                <a16:creationId xmlns:a16="http://schemas.microsoft.com/office/drawing/2014/main" id="{22B06464-586D-14CB-26B0-A2BBB914C432}"/>
              </a:ext>
            </a:extLst>
          </p:cNvPr>
          <p:cNvPicPr>
            <a:picLocks noChangeAspect="1"/>
          </p:cNvPicPr>
          <p:nvPr/>
        </p:nvPicPr>
        <p:blipFill>
          <a:blip r:embed="rId4"/>
          <a:stretch>
            <a:fillRect/>
          </a:stretch>
        </p:blipFill>
        <p:spPr>
          <a:xfrm>
            <a:off x="2980690" y="1977389"/>
            <a:ext cx="6230620" cy="4765740"/>
          </a:xfrm>
          <a:prstGeom prst="rect">
            <a:avLst/>
          </a:prstGeom>
        </p:spPr>
      </p:pic>
      <p:pic>
        <p:nvPicPr>
          <p:cNvPr id="11" name="Picture 10">
            <a:extLst>
              <a:ext uri="{FF2B5EF4-FFF2-40B4-BE49-F238E27FC236}">
                <a16:creationId xmlns:a16="http://schemas.microsoft.com/office/drawing/2014/main" id="{745DCFCB-80B4-00C3-CAAD-0FDA57ED144C}"/>
              </a:ext>
            </a:extLst>
          </p:cNvPr>
          <p:cNvPicPr>
            <a:picLocks noChangeAspect="1"/>
          </p:cNvPicPr>
          <p:nvPr/>
        </p:nvPicPr>
        <p:blipFill>
          <a:blip r:embed="rId5"/>
          <a:stretch>
            <a:fillRect/>
          </a:stretch>
        </p:blipFill>
        <p:spPr>
          <a:xfrm>
            <a:off x="48259" y="548640"/>
            <a:ext cx="9661909" cy="1300372"/>
          </a:xfrm>
          <a:prstGeom prst="rect">
            <a:avLst/>
          </a:prstGeom>
        </p:spPr>
      </p:pic>
    </p:spTree>
    <p:extLst>
      <p:ext uri="{BB962C8B-B14F-4D97-AF65-F5344CB8AC3E}">
        <p14:creationId xmlns:p14="http://schemas.microsoft.com/office/powerpoint/2010/main" val="3444584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64711877-DB14-9BBD-DC99-DD1CD4EF9184}"/>
              </a:ext>
            </a:extLst>
          </p:cNvPr>
          <p:cNvPicPr>
            <a:picLocks noChangeAspect="1"/>
          </p:cNvPicPr>
          <p:nvPr/>
        </p:nvPicPr>
        <p:blipFill>
          <a:blip r:embed="rId3"/>
          <a:stretch>
            <a:fillRect/>
          </a:stretch>
        </p:blipFill>
        <p:spPr>
          <a:xfrm>
            <a:off x="0" y="113030"/>
            <a:ext cx="10246352" cy="5670550"/>
          </a:xfrm>
          <a:prstGeom prst="rect">
            <a:avLst/>
          </a:prstGeom>
        </p:spPr>
      </p:pic>
    </p:spTree>
    <p:extLst>
      <p:ext uri="{BB962C8B-B14F-4D97-AF65-F5344CB8AC3E}">
        <p14:creationId xmlns:p14="http://schemas.microsoft.com/office/powerpoint/2010/main" val="6873984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4C930D05-7D8E-018C-48A9-C7133F162C50}"/>
              </a:ext>
            </a:extLst>
          </p:cNvPr>
          <p:cNvPicPr>
            <a:picLocks noChangeAspect="1"/>
          </p:cNvPicPr>
          <p:nvPr/>
        </p:nvPicPr>
        <p:blipFill rotWithShape="1">
          <a:blip r:embed="rId3"/>
          <a:srcRect b="30747"/>
          <a:stretch/>
        </p:blipFill>
        <p:spPr>
          <a:xfrm>
            <a:off x="0" y="125730"/>
            <a:ext cx="9712386" cy="4263390"/>
          </a:xfrm>
          <a:prstGeom prst="rect">
            <a:avLst/>
          </a:prstGeom>
        </p:spPr>
      </p:pic>
    </p:spTree>
    <p:extLst>
      <p:ext uri="{BB962C8B-B14F-4D97-AF65-F5344CB8AC3E}">
        <p14:creationId xmlns:p14="http://schemas.microsoft.com/office/powerpoint/2010/main" val="1366608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US" sz="3200" dirty="0">
                <a:latin typeface="Avenir"/>
                <a:ea typeface="Avenir"/>
                <a:cs typeface="Avenir"/>
                <a:sym typeface="Avenir"/>
              </a:rPr>
              <a:t>Code review: Assignment 2 and Activity 2</a:t>
            </a:r>
            <a:endParaRPr sz="3200" dirty="0">
              <a:latin typeface="Avenir"/>
              <a:ea typeface="Avenir"/>
              <a:cs typeface="Avenir"/>
              <a:sym typeface="Avenir"/>
            </a:endParaRPr>
          </a:p>
        </p:txBody>
      </p:sp>
      <p:pic>
        <p:nvPicPr>
          <p:cNvPr id="4" name="Picture 3" descr="A screenshot of a computer&#10;&#10;Description automatically generated">
            <a:extLst>
              <a:ext uri="{FF2B5EF4-FFF2-40B4-BE49-F238E27FC236}">
                <a16:creationId xmlns:a16="http://schemas.microsoft.com/office/drawing/2014/main" id="{8A61B980-62A4-764C-661C-F100C89CA0D1}"/>
              </a:ext>
            </a:extLst>
          </p:cNvPr>
          <p:cNvPicPr>
            <a:picLocks noChangeAspect="1"/>
          </p:cNvPicPr>
          <p:nvPr/>
        </p:nvPicPr>
        <p:blipFill rotWithShape="1">
          <a:blip r:embed="rId3"/>
          <a:srcRect l="2820" r="4259" b="24780"/>
          <a:stretch/>
        </p:blipFill>
        <p:spPr>
          <a:xfrm>
            <a:off x="2739483" y="1268148"/>
            <a:ext cx="6713034" cy="5545436"/>
          </a:xfrm>
          <a:prstGeom prst="rect">
            <a:avLst/>
          </a:prstGeom>
        </p:spPr>
      </p:pic>
    </p:spTree>
    <p:extLst>
      <p:ext uri="{BB962C8B-B14F-4D97-AF65-F5344CB8AC3E}">
        <p14:creationId xmlns:p14="http://schemas.microsoft.com/office/powerpoint/2010/main" val="38931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4C930D05-7D8E-018C-48A9-C7133F162C50}"/>
              </a:ext>
            </a:extLst>
          </p:cNvPr>
          <p:cNvPicPr>
            <a:picLocks noChangeAspect="1"/>
          </p:cNvPicPr>
          <p:nvPr/>
        </p:nvPicPr>
        <p:blipFill rotWithShape="1">
          <a:blip r:embed="rId3"/>
          <a:srcRect b="30747"/>
          <a:stretch/>
        </p:blipFill>
        <p:spPr>
          <a:xfrm>
            <a:off x="0" y="125730"/>
            <a:ext cx="9712386" cy="4263390"/>
          </a:xfrm>
          <a:prstGeom prst="rect">
            <a:avLst/>
          </a:prstGeom>
        </p:spPr>
      </p:pic>
      <p:pic>
        <p:nvPicPr>
          <p:cNvPr id="5" name="Picture 4" descr="Text&#10;&#10;Description automatically generated with low confidence">
            <a:extLst>
              <a:ext uri="{FF2B5EF4-FFF2-40B4-BE49-F238E27FC236}">
                <a16:creationId xmlns:a16="http://schemas.microsoft.com/office/drawing/2014/main" id="{252D1EE6-EFE3-D91B-ACA5-64DF9FC02982}"/>
              </a:ext>
            </a:extLst>
          </p:cNvPr>
          <p:cNvPicPr>
            <a:picLocks noChangeAspect="1"/>
          </p:cNvPicPr>
          <p:nvPr/>
        </p:nvPicPr>
        <p:blipFill rotWithShape="1">
          <a:blip r:embed="rId3"/>
          <a:srcRect t="69383"/>
          <a:stretch/>
        </p:blipFill>
        <p:spPr>
          <a:xfrm>
            <a:off x="206436" y="4640580"/>
            <a:ext cx="9269730" cy="1798951"/>
          </a:xfrm>
          <a:prstGeom prst="rect">
            <a:avLst/>
          </a:prstGeom>
        </p:spPr>
      </p:pic>
    </p:spTree>
    <p:extLst>
      <p:ext uri="{BB962C8B-B14F-4D97-AF65-F5344CB8AC3E}">
        <p14:creationId xmlns:p14="http://schemas.microsoft.com/office/powerpoint/2010/main" val="4140936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82B1E4E-3477-9BD3-C101-4A0B33C79B0E}"/>
              </a:ext>
            </a:extLst>
          </p:cNvPr>
          <p:cNvPicPr>
            <a:picLocks noChangeAspect="1"/>
          </p:cNvPicPr>
          <p:nvPr/>
        </p:nvPicPr>
        <p:blipFill rotWithShape="1">
          <a:blip r:embed="rId3"/>
          <a:srcRect b="78906"/>
          <a:stretch/>
        </p:blipFill>
        <p:spPr>
          <a:xfrm>
            <a:off x="0" y="0"/>
            <a:ext cx="10214407" cy="2114550"/>
          </a:xfrm>
          <a:prstGeom prst="rect">
            <a:avLst/>
          </a:prstGeom>
        </p:spPr>
      </p:pic>
    </p:spTree>
    <p:extLst>
      <p:ext uri="{BB962C8B-B14F-4D97-AF65-F5344CB8AC3E}">
        <p14:creationId xmlns:p14="http://schemas.microsoft.com/office/powerpoint/2010/main" val="1402456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82B1E4E-3477-9BD3-C101-4A0B33C79B0E}"/>
              </a:ext>
            </a:extLst>
          </p:cNvPr>
          <p:cNvPicPr>
            <a:picLocks noChangeAspect="1"/>
          </p:cNvPicPr>
          <p:nvPr/>
        </p:nvPicPr>
        <p:blipFill rotWithShape="1">
          <a:blip r:embed="rId3"/>
          <a:srcRect b="64312"/>
          <a:stretch/>
        </p:blipFill>
        <p:spPr>
          <a:xfrm>
            <a:off x="0" y="0"/>
            <a:ext cx="10214407" cy="3577590"/>
          </a:xfrm>
          <a:prstGeom prst="rect">
            <a:avLst/>
          </a:prstGeom>
        </p:spPr>
      </p:pic>
    </p:spTree>
    <p:extLst>
      <p:ext uri="{BB962C8B-B14F-4D97-AF65-F5344CB8AC3E}">
        <p14:creationId xmlns:p14="http://schemas.microsoft.com/office/powerpoint/2010/main" val="2191344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82B1E4E-3477-9BD3-C101-4A0B33C79B0E}"/>
              </a:ext>
            </a:extLst>
          </p:cNvPr>
          <p:cNvPicPr>
            <a:picLocks noChangeAspect="1"/>
          </p:cNvPicPr>
          <p:nvPr/>
        </p:nvPicPr>
        <p:blipFill rotWithShape="1">
          <a:blip r:embed="rId3"/>
          <a:srcRect b="43333"/>
          <a:stretch/>
        </p:blipFill>
        <p:spPr>
          <a:xfrm>
            <a:off x="0" y="0"/>
            <a:ext cx="10214407" cy="5680710"/>
          </a:xfrm>
          <a:prstGeom prst="rect">
            <a:avLst/>
          </a:prstGeom>
        </p:spPr>
      </p:pic>
    </p:spTree>
    <p:extLst>
      <p:ext uri="{BB962C8B-B14F-4D97-AF65-F5344CB8AC3E}">
        <p14:creationId xmlns:p14="http://schemas.microsoft.com/office/powerpoint/2010/main" val="995628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582B1E4E-3477-9BD3-C101-4A0B33C79B0E}"/>
              </a:ext>
            </a:extLst>
          </p:cNvPr>
          <p:cNvPicPr>
            <a:picLocks noChangeAspect="1"/>
          </p:cNvPicPr>
          <p:nvPr/>
        </p:nvPicPr>
        <p:blipFill rotWithShape="1">
          <a:blip r:embed="rId3"/>
          <a:srcRect b="92475"/>
          <a:stretch/>
        </p:blipFill>
        <p:spPr>
          <a:xfrm>
            <a:off x="0" y="0"/>
            <a:ext cx="10214407" cy="75438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E964F4C2-069B-6E7B-1A1B-94B09CE9160B}"/>
              </a:ext>
            </a:extLst>
          </p:cNvPr>
          <p:cNvPicPr>
            <a:picLocks noChangeAspect="1"/>
          </p:cNvPicPr>
          <p:nvPr/>
        </p:nvPicPr>
        <p:blipFill>
          <a:blip r:embed="rId4"/>
          <a:stretch>
            <a:fillRect/>
          </a:stretch>
        </p:blipFill>
        <p:spPr>
          <a:xfrm>
            <a:off x="130810" y="754380"/>
            <a:ext cx="11325984" cy="4892040"/>
          </a:xfrm>
          <a:prstGeom prst="rect">
            <a:avLst/>
          </a:prstGeom>
        </p:spPr>
      </p:pic>
    </p:spTree>
    <p:extLst>
      <p:ext uri="{BB962C8B-B14F-4D97-AF65-F5344CB8AC3E}">
        <p14:creationId xmlns:p14="http://schemas.microsoft.com/office/powerpoint/2010/main" val="2528346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rotWithShape="1">
          <a:blip r:embed="rId3"/>
          <a:srcRect b="74536"/>
          <a:stretch/>
        </p:blipFill>
        <p:spPr>
          <a:xfrm>
            <a:off x="-1" y="80010"/>
            <a:ext cx="9004891" cy="1725930"/>
          </a:xfrm>
          <a:prstGeom prst="rect">
            <a:avLst/>
          </a:prstGeom>
        </p:spPr>
      </p:pic>
    </p:spTree>
    <p:extLst>
      <p:ext uri="{BB962C8B-B14F-4D97-AF65-F5344CB8AC3E}">
        <p14:creationId xmlns:p14="http://schemas.microsoft.com/office/powerpoint/2010/main" val="1054526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rotWithShape="1">
          <a:blip r:embed="rId3"/>
          <a:srcRect b="23440"/>
          <a:stretch/>
        </p:blipFill>
        <p:spPr>
          <a:xfrm>
            <a:off x="-1" y="80010"/>
            <a:ext cx="9004891" cy="5189220"/>
          </a:xfrm>
          <a:prstGeom prst="rect">
            <a:avLst/>
          </a:prstGeom>
        </p:spPr>
      </p:pic>
    </p:spTree>
    <p:extLst>
      <p:ext uri="{BB962C8B-B14F-4D97-AF65-F5344CB8AC3E}">
        <p14:creationId xmlns:p14="http://schemas.microsoft.com/office/powerpoint/2010/main" val="246797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a:blip r:embed="rId3"/>
          <a:stretch>
            <a:fillRect/>
          </a:stretch>
        </p:blipFill>
        <p:spPr>
          <a:xfrm>
            <a:off x="-1" y="80010"/>
            <a:ext cx="9004891" cy="6777990"/>
          </a:xfrm>
          <a:prstGeom prst="rect">
            <a:avLst/>
          </a:prstGeom>
        </p:spPr>
      </p:pic>
    </p:spTree>
    <p:extLst>
      <p:ext uri="{BB962C8B-B14F-4D97-AF65-F5344CB8AC3E}">
        <p14:creationId xmlns:p14="http://schemas.microsoft.com/office/powerpoint/2010/main" val="28546162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rotWithShape="1">
          <a:blip r:embed="rId3"/>
          <a:srcRect b="91400"/>
          <a:stretch/>
        </p:blipFill>
        <p:spPr>
          <a:xfrm>
            <a:off x="-1" y="80010"/>
            <a:ext cx="9004891" cy="582930"/>
          </a:xfrm>
          <a:prstGeom prst="rect">
            <a:avLst/>
          </a:prstGeom>
        </p:spPr>
      </p:pic>
      <p:pic>
        <p:nvPicPr>
          <p:cNvPr id="3" name="Picture 2" descr="Graphical user interface, text, application, email, Teams&#10;&#10;Description automatically generated">
            <a:extLst>
              <a:ext uri="{FF2B5EF4-FFF2-40B4-BE49-F238E27FC236}">
                <a16:creationId xmlns:a16="http://schemas.microsoft.com/office/drawing/2014/main" id="{D38BE5D9-5179-95FB-E443-9DA6B743C351}"/>
              </a:ext>
            </a:extLst>
          </p:cNvPr>
          <p:cNvPicPr>
            <a:picLocks noChangeAspect="1"/>
          </p:cNvPicPr>
          <p:nvPr/>
        </p:nvPicPr>
        <p:blipFill rotWithShape="1">
          <a:blip r:embed="rId4"/>
          <a:srcRect b="64612"/>
          <a:stretch/>
        </p:blipFill>
        <p:spPr>
          <a:xfrm>
            <a:off x="132079" y="662940"/>
            <a:ext cx="10433897" cy="2034540"/>
          </a:xfrm>
          <a:prstGeom prst="rect">
            <a:avLst/>
          </a:prstGeom>
        </p:spPr>
      </p:pic>
    </p:spTree>
    <p:extLst>
      <p:ext uri="{BB962C8B-B14F-4D97-AF65-F5344CB8AC3E}">
        <p14:creationId xmlns:p14="http://schemas.microsoft.com/office/powerpoint/2010/main" val="2867351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rotWithShape="1">
          <a:blip r:embed="rId3"/>
          <a:srcRect b="91400"/>
          <a:stretch/>
        </p:blipFill>
        <p:spPr>
          <a:xfrm>
            <a:off x="-1" y="80010"/>
            <a:ext cx="9004891" cy="582930"/>
          </a:xfrm>
          <a:prstGeom prst="rect">
            <a:avLst/>
          </a:prstGeom>
        </p:spPr>
      </p:pic>
      <p:pic>
        <p:nvPicPr>
          <p:cNvPr id="3" name="Picture 2" descr="Graphical user interface, text, application, email, Teams&#10;&#10;Description automatically generated">
            <a:extLst>
              <a:ext uri="{FF2B5EF4-FFF2-40B4-BE49-F238E27FC236}">
                <a16:creationId xmlns:a16="http://schemas.microsoft.com/office/drawing/2014/main" id="{D38BE5D9-5179-95FB-E443-9DA6B743C351}"/>
              </a:ext>
            </a:extLst>
          </p:cNvPr>
          <p:cNvPicPr>
            <a:picLocks noChangeAspect="1"/>
          </p:cNvPicPr>
          <p:nvPr/>
        </p:nvPicPr>
        <p:blipFill rotWithShape="1">
          <a:blip r:embed="rId4"/>
          <a:srcRect b="33002"/>
          <a:stretch/>
        </p:blipFill>
        <p:spPr>
          <a:xfrm>
            <a:off x="132079" y="662940"/>
            <a:ext cx="10433897" cy="3851910"/>
          </a:xfrm>
          <a:prstGeom prst="rect">
            <a:avLst/>
          </a:prstGeom>
        </p:spPr>
      </p:pic>
    </p:spTree>
    <p:extLst>
      <p:ext uri="{BB962C8B-B14F-4D97-AF65-F5344CB8AC3E}">
        <p14:creationId xmlns:p14="http://schemas.microsoft.com/office/powerpoint/2010/main" val="1204819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US" sz="3200" dirty="0">
                <a:latin typeface="Avenir"/>
                <a:ea typeface="Avenir"/>
                <a:cs typeface="Avenir"/>
                <a:sym typeface="Avenir"/>
              </a:rPr>
              <a:t>Code review: Assignment 2 and Activity 2</a:t>
            </a:r>
            <a:endParaRPr sz="3200" dirty="0">
              <a:latin typeface="Avenir"/>
              <a:ea typeface="Avenir"/>
              <a:cs typeface="Avenir"/>
              <a:sym typeface="Avenir"/>
            </a:endParaRPr>
          </a:p>
        </p:txBody>
      </p:sp>
      <p:pic>
        <p:nvPicPr>
          <p:cNvPr id="3" name="Picture 2" descr="A screenshot of a computer program&#10;&#10;Description automatically generated">
            <a:extLst>
              <a:ext uri="{FF2B5EF4-FFF2-40B4-BE49-F238E27FC236}">
                <a16:creationId xmlns:a16="http://schemas.microsoft.com/office/drawing/2014/main" id="{C291912B-8C6A-92E6-E8A8-260BE69F7B24}"/>
              </a:ext>
            </a:extLst>
          </p:cNvPr>
          <p:cNvPicPr>
            <a:picLocks noChangeAspect="1"/>
          </p:cNvPicPr>
          <p:nvPr/>
        </p:nvPicPr>
        <p:blipFill>
          <a:blip r:embed="rId3"/>
          <a:stretch>
            <a:fillRect/>
          </a:stretch>
        </p:blipFill>
        <p:spPr>
          <a:xfrm>
            <a:off x="3432874" y="947854"/>
            <a:ext cx="5326252" cy="5910146"/>
          </a:xfrm>
          <a:prstGeom prst="rect">
            <a:avLst/>
          </a:prstGeom>
        </p:spPr>
      </p:pic>
    </p:spTree>
    <p:extLst>
      <p:ext uri="{BB962C8B-B14F-4D97-AF65-F5344CB8AC3E}">
        <p14:creationId xmlns:p14="http://schemas.microsoft.com/office/powerpoint/2010/main" val="442882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E65523B-4B88-63E8-7766-6806BC0A6803}"/>
              </a:ext>
            </a:extLst>
          </p:cNvPr>
          <p:cNvPicPr>
            <a:picLocks noChangeAspect="1"/>
          </p:cNvPicPr>
          <p:nvPr/>
        </p:nvPicPr>
        <p:blipFill rotWithShape="1">
          <a:blip r:embed="rId3"/>
          <a:srcRect b="91400"/>
          <a:stretch/>
        </p:blipFill>
        <p:spPr>
          <a:xfrm>
            <a:off x="-1" y="80010"/>
            <a:ext cx="9004891" cy="582930"/>
          </a:xfrm>
          <a:prstGeom prst="rect">
            <a:avLst/>
          </a:prstGeom>
        </p:spPr>
      </p:pic>
      <p:pic>
        <p:nvPicPr>
          <p:cNvPr id="3" name="Picture 2" descr="Graphical user interface, text, application, email, Teams&#10;&#10;Description automatically generated">
            <a:extLst>
              <a:ext uri="{FF2B5EF4-FFF2-40B4-BE49-F238E27FC236}">
                <a16:creationId xmlns:a16="http://schemas.microsoft.com/office/drawing/2014/main" id="{D38BE5D9-5179-95FB-E443-9DA6B743C351}"/>
              </a:ext>
            </a:extLst>
          </p:cNvPr>
          <p:cNvPicPr>
            <a:picLocks noChangeAspect="1"/>
          </p:cNvPicPr>
          <p:nvPr/>
        </p:nvPicPr>
        <p:blipFill>
          <a:blip r:embed="rId4"/>
          <a:stretch>
            <a:fillRect/>
          </a:stretch>
        </p:blipFill>
        <p:spPr>
          <a:xfrm>
            <a:off x="132079" y="662940"/>
            <a:ext cx="10433897" cy="5749290"/>
          </a:xfrm>
          <a:prstGeom prst="rect">
            <a:avLst/>
          </a:prstGeom>
        </p:spPr>
      </p:pic>
    </p:spTree>
    <p:extLst>
      <p:ext uri="{BB962C8B-B14F-4D97-AF65-F5344CB8AC3E}">
        <p14:creationId xmlns:p14="http://schemas.microsoft.com/office/powerpoint/2010/main" val="770395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D2D54831-4EDF-CD27-2023-4D587EAB85A4}"/>
              </a:ext>
            </a:extLst>
          </p:cNvPr>
          <p:cNvPicPr>
            <a:picLocks noChangeAspect="1"/>
          </p:cNvPicPr>
          <p:nvPr/>
        </p:nvPicPr>
        <p:blipFill rotWithShape="1">
          <a:blip r:embed="rId3"/>
          <a:srcRect b="70528"/>
          <a:stretch/>
        </p:blipFill>
        <p:spPr>
          <a:xfrm>
            <a:off x="106638" y="-1"/>
            <a:ext cx="9974621" cy="1977391"/>
          </a:xfrm>
          <a:prstGeom prst="rect">
            <a:avLst/>
          </a:prstGeom>
        </p:spPr>
      </p:pic>
    </p:spTree>
    <p:extLst>
      <p:ext uri="{BB962C8B-B14F-4D97-AF65-F5344CB8AC3E}">
        <p14:creationId xmlns:p14="http://schemas.microsoft.com/office/powerpoint/2010/main" val="2659811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D2D54831-4EDF-CD27-2023-4D587EAB85A4}"/>
              </a:ext>
            </a:extLst>
          </p:cNvPr>
          <p:cNvPicPr>
            <a:picLocks noChangeAspect="1"/>
          </p:cNvPicPr>
          <p:nvPr/>
        </p:nvPicPr>
        <p:blipFill rotWithShape="1">
          <a:blip r:embed="rId3"/>
          <a:srcRect b="47359"/>
          <a:stretch/>
        </p:blipFill>
        <p:spPr>
          <a:xfrm>
            <a:off x="106638" y="-1"/>
            <a:ext cx="9974621" cy="3531871"/>
          </a:xfrm>
          <a:prstGeom prst="rect">
            <a:avLst/>
          </a:prstGeom>
        </p:spPr>
      </p:pic>
    </p:spTree>
    <p:extLst>
      <p:ext uri="{BB962C8B-B14F-4D97-AF65-F5344CB8AC3E}">
        <p14:creationId xmlns:p14="http://schemas.microsoft.com/office/powerpoint/2010/main" val="7296594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D2D54831-4EDF-CD27-2023-4D587EAB85A4}"/>
              </a:ext>
            </a:extLst>
          </p:cNvPr>
          <p:cNvPicPr>
            <a:picLocks noChangeAspect="1"/>
          </p:cNvPicPr>
          <p:nvPr/>
        </p:nvPicPr>
        <p:blipFill rotWithShape="1">
          <a:blip r:embed="rId3"/>
          <a:srcRect b="27597"/>
          <a:stretch/>
        </p:blipFill>
        <p:spPr>
          <a:xfrm>
            <a:off x="106638" y="-1"/>
            <a:ext cx="9974621" cy="4857751"/>
          </a:xfrm>
          <a:prstGeom prst="rect">
            <a:avLst/>
          </a:prstGeom>
        </p:spPr>
      </p:pic>
    </p:spTree>
    <p:extLst>
      <p:ext uri="{BB962C8B-B14F-4D97-AF65-F5344CB8AC3E}">
        <p14:creationId xmlns:p14="http://schemas.microsoft.com/office/powerpoint/2010/main" val="2914432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D2D54831-4EDF-CD27-2023-4D587EAB85A4}"/>
              </a:ext>
            </a:extLst>
          </p:cNvPr>
          <p:cNvPicPr>
            <a:picLocks noChangeAspect="1"/>
          </p:cNvPicPr>
          <p:nvPr/>
        </p:nvPicPr>
        <p:blipFill>
          <a:blip r:embed="rId3"/>
          <a:stretch>
            <a:fillRect/>
          </a:stretch>
        </p:blipFill>
        <p:spPr>
          <a:xfrm>
            <a:off x="106638" y="-1"/>
            <a:ext cx="9974621" cy="6709333"/>
          </a:xfrm>
          <a:prstGeom prst="rect">
            <a:avLst/>
          </a:prstGeom>
        </p:spPr>
      </p:pic>
    </p:spTree>
    <p:extLst>
      <p:ext uri="{BB962C8B-B14F-4D97-AF65-F5344CB8AC3E}">
        <p14:creationId xmlns:p14="http://schemas.microsoft.com/office/powerpoint/2010/main" val="4234563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8542651E-FD92-EC72-421F-C96C93F4036A}"/>
              </a:ext>
            </a:extLst>
          </p:cNvPr>
          <p:cNvPicPr>
            <a:picLocks noChangeAspect="1"/>
          </p:cNvPicPr>
          <p:nvPr/>
        </p:nvPicPr>
        <p:blipFill>
          <a:blip r:embed="rId3"/>
          <a:stretch>
            <a:fillRect/>
          </a:stretch>
        </p:blipFill>
        <p:spPr>
          <a:xfrm>
            <a:off x="124413" y="0"/>
            <a:ext cx="7736934" cy="6858000"/>
          </a:xfrm>
          <a:prstGeom prst="rect">
            <a:avLst/>
          </a:prstGeom>
        </p:spPr>
      </p:pic>
    </p:spTree>
    <p:extLst>
      <p:ext uri="{BB962C8B-B14F-4D97-AF65-F5344CB8AC3E}">
        <p14:creationId xmlns:p14="http://schemas.microsoft.com/office/powerpoint/2010/main" val="6755372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45C2EBE2-AC41-86E5-59C6-9DA7050622C4}"/>
              </a:ext>
            </a:extLst>
          </p:cNvPr>
          <p:cNvPicPr>
            <a:picLocks noChangeAspect="1"/>
          </p:cNvPicPr>
          <p:nvPr/>
        </p:nvPicPr>
        <p:blipFill>
          <a:blip r:embed="rId3"/>
          <a:stretch>
            <a:fillRect/>
          </a:stretch>
        </p:blipFill>
        <p:spPr>
          <a:xfrm>
            <a:off x="0" y="80010"/>
            <a:ext cx="8237820" cy="6572250"/>
          </a:xfrm>
          <a:prstGeom prst="rect">
            <a:avLst/>
          </a:prstGeom>
        </p:spPr>
      </p:pic>
    </p:spTree>
    <p:extLst>
      <p:ext uri="{BB962C8B-B14F-4D97-AF65-F5344CB8AC3E}">
        <p14:creationId xmlns:p14="http://schemas.microsoft.com/office/powerpoint/2010/main" val="26476696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45C2EBE2-AC41-86E5-59C6-9DA7050622C4}"/>
              </a:ext>
            </a:extLst>
          </p:cNvPr>
          <p:cNvPicPr>
            <a:picLocks noChangeAspect="1"/>
          </p:cNvPicPr>
          <p:nvPr/>
        </p:nvPicPr>
        <p:blipFill rotWithShape="1">
          <a:blip r:embed="rId3"/>
          <a:srcRect b="91478"/>
          <a:stretch/>
        </p:blipFill>
        <p:spPr>
          <a:xfrm>
            <a:off x="0" y="80010"/>
            <a:ext cx="8237820" cy="560070"/>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631AF874-78D2-4C9B-86A2-274B3B53DD24}"/>
              </a:ext>
            </a:extLst>
          </p:cNvPr>
          <p:cNvPicPr>
            <a:picLocks noChangeAspect="1"/>
          </p:cNvPicPr>
          <p:nvPr/>
        </p:nvPicPr>
        <p:blipFill>
          <a:blip r:embed="rId4"/>
          <a:stretch>
            <a:fillRect/>
          </a:stretch>
        </p:blipFill>
        <p:spPr>
          <a:xfrm>
            <a:off x="152399" y="640080"/>
            <a:ext cx="9171893" cy="4674870"/>
          </a:xfrm>
          <a:prstGeom prst="rect">
            <a:avLst/>
          </a:prstGeom>
        </p:spPr>
      </p:pic>
    </p:spTree>
    <p:extLst>
      <p:ext uri="{BB962C8B-B14F-4D97-AF65-F5344CB8AC3E}">
        <p14:creationId xmlns:p14="http://schemas.microsoft.com/office/powerpoint/2010/main" val="42185621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3EA05E4-03C3-EB48-7120-92845261B4B0}"/>
              </a:ext>
            </a:extLst>
          </p:cNvPr>
          <p:cNvPicPr>
            <a:picLocks noChangeAspect="1"/>
          </p:cNvPicPr>
          <p:nvPr/>
        </p:nvPicPr>
        <p:blipFill>
          <a:blip r:embed="rId3"/>
          <a:stretch>
            <a:fillRect/>
          </a:stretch>
        </p:blipFill>
        <p:spPr>
          <a:xfrm>
            <a:off x="-1" y="0"/>
            <a:ext cx="11187817" cy="3257550"/>
          </a:xfrm>
          <a:prstGeom prst="rect">
            <a:avLst/>
          </a:prstGeom>
        </p:spPr>
      </p:pic>
    </p:spTree>
    <p:extLst>
      <p:ext uri="{BB962C8B-B14F-4D97-AF65-F5344CB8AC3E}">
        <p14:creationId xmlns:p14="http://schemas.microsoft.com/office/powerpoint/2010/main" val="41662796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43EA05E4-03C3-EB48-7120-92845261B4B0}"/>
              </a:ext>
            </a:extLst>
          </p:cNvPr>
          <p:cNvPicPr>
            <a:picLocks noChangeAspect="1"/>
          </p:cNvPicPr>
          <p:nvPr/>
        </p:nvPicPr>
        <p:blipFill rotWithShape="1">
          <a:blip r:embed="rId3"/>
          <a:srcRect b="76842"/>
          <a:stretch/>
        </p:blipFill>
        <p:spPr>
          <a:xfrm>
            <a:off x="-1" y="0"/>
            <a:ext cx="11187817" cy="754380"/>
          </a:xfrm>
          <a:prstGeom prst="rect">
            <a:avLst/>
          </a:prstGeom>
        </p:spPr>
      </p:pic>
      <p:pic>
        <p:nvPicPr>
          <p:cNvPr id="3" name="Picture 2" descr="Table&#10;&#10;Description automatically generated">
            <a:extLst>
              <a:ext uri="{FF2B5EF4-FFF2-40B4-BE49-F238E27FC236}">
                <a16:creationId xmlns:a16="http://schemas.microsoft.com/office/drawing/2014/main" id="{5AA614A2-17A7-993E-E235-A199CD56AE71}"/>
              </a:ext>
            </a:extLst>
          </p:cNvPr>
          <p:cNvPicPr>
            <a:picLocks noChangeAspect="1"/>
          </p:cNvPicPr>
          <p:nvPr/>
        </p:nvPicPr>
        <p:blipFill rotWithShape="1">
          <a:blip r:embed="rId4"/>
          <a:srcRect b="82861"/>
          <a:stretch/>
        </p:blipFill>
        <p:spPr>
          <a:xfrm>
            <a:off x="1" y="754381"/>
            <a:ext cx="6537960" cy="1561312"/>
          </a:xfrm>
          <a:prstGeom prst="rect">
            <a:avLst/>
          </a:prstGeom>
        </p:spPr>
      </p:pic>
      <p:pic>
        <p:nvPicPr>
          <p:cNvPr id="4" name="Picture 3" descr="Table&#10;&#10;Description automatically generated">
            <a:extLst>
              <a:ext uri="{FF2B5EF4-FFF2-40B4-BE49-F238E27FC236}">
                <a16:creationId xmlns:a16="http://schemas.microsoft.com/office/drawing/2014/main" id="{5C81A6EE-1DD9-BF94-DEF2-98BFB74973F9}"/>
              </a:ext>
            </a:extLst>
          </p:cNvPr>
          <p:cNvPicPr>
            <a:picLocks noChangeAspect="1"/>
          </p:cNvPicPr>
          <p:nvPr/>
        </p:nvPicPr>
        <p:blipFill rotWithShape="1">
          <a:blip r:embed="rId4"/>
          <a:srcRect t="18500"/>
          <a:stretch/>
        </p:blipFill>
        <p:spPr>
          <a:xfrm>
            <a:off x="6537961" y="754380"/>
            <a:ext cx="5223509" cy="5931777"/>
          </a:xfrm>
          <a:prstGeom prst="rect">
            <a:avLst/>
          </a:prstGeom>
        </p:spPr>
      </p:pic>
    </p:spTree>
    <p:extLst>
      <p:ext uri="{BB962C8B-B14F-4D97-AF65-F5344CB8AC3E}">
        <p14:creationId xmlns:p14="http://schemas.microsoft.com/office/powerpoint/2010/main" val="2722618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descr="A map of the state of oregon&#10;&#10;Description automatically generated">
            <a:extLst>
              <a:ext uri="{FF2B5EF4-FFF2-40B4-BE49-F238E27FC236}">
                <a16:creationId xmlns:a16="http://schemas.microsoft.com/office/drawing/2014/main" id="{D7103A8D-0119-9433-AA1E-2117A66AD973}"/>
              </a:ext>
            </a:extLst>
          </p:cNvPr>
          <p:cNvPicPr>
            <a:picLocks noChangeAspect="1"/>
          </p:cNvPicPr>
          <p:nvPr/>
        </p:nvPicPr>
        <p:blipFill>
          <a:blip r:embed="rId3"/>
          <a:stretch>
            <a:fillRect/>
          </a:stretch>
        </p:blipFill>
        <p:spPr>
          <a:xfrm>
            <a:off x="5400908" y="0"/>
            <a:ext cx="6791092" cy="6322741"/>
          </a:xfrm>
          <a:prstGeom prst="rect">
            <a:avLst/>
          </a:prstGeom>
        </p:spPr>
      </p:pic>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US" sz="3200" dirty="0">
                <a:latin typeface="Avenir"/>
                <a:ea typeface="Avenir"/>
                <a:cs typeface="Avenir"/>
                <a:sym typeface="Avenir"/>
              </a:rPr>
              <a:t>Code review: Assignment 2 and Activity 2</a:t>
            </a:r>
            <a:endParaRPr sz="3200" dirty="0">
              <a:latin typeface="Avenir"/>
              <a:ea typeface="Avenir"/>
              <a:cs typeface="Avenir"/>
              <a:sym typeface="Avenir"/>
            </a:endParaRPr>
          </a:p>
        </p:txBody>
      </p:sp>
      <p:pic>
        <p:nvPicPr>
          <p:cNvPr id="6" name="Picture 5" descr="A screenshot of a computer code&#10;&#10;Description automatically generated">
            <a:extLst>
              <a:ext uri="{FF2B5EF4-FFF2-40B4-BE49-F238E27FC236}">
                <a16:creationId xmlns:a16="http://schemas.microsoft.com/office/drawing/2014/main" id="{595A3A38-A30B-CBD9-ABAC-9E5F555FE9FF}"/>
              </a:ext>
            </a:extLst>
          </p:cNvPr>
          <p:cNvPicPr>
            <a:picLocks noChangeAspect="1"/>
          </p:cNvPicPr>
          <p:nvPr/>
        </p:nvPicPr>
        <p:blipFill>
          <a:blip r:embed="rId4"/>
          <a:stretch>
            <a:fillRect/>
          </a:stretch>
        </p:blipFill>
        <p:spPr>
          <a:xfrm>
            <a:off x="0" y="3604578"/>
            <a:ext cx="5721815" cy="3253422"/>
          </a:xfrm>
          <a:prstGeom prst="rect">
            <a:avLst/>
          </a:prstGeom>
        </p:spPr>
      </p:pic>
    </p:spTree>
    <p:extLst>
      <p:ext uri="{BB962C8B-B14F-4D97-AF65-F5344CB8AC3E}">
        <p14:creationId xmlns:p14="http://schemas.microsoft.com/office/powerpoint/2010/main" val="41659910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6F430B98-50C9-46FB-FE90-523D831CD74D}"/>
              </a:ext>
            </a:extLst>
          </p:cNvPr>
          <p:cNvPicPr>
            <a:picLocks noChangeAspect="1"/>
          </p:cNvPicPr>
          <p:nvPr/>
        </p:nvPicPr>
        <p:blipFill rotWithShape="1">
          <a:blip r:embed="rId3"/>
          <a:srcRect b="44742"/>
          <a:stretch/>
        </p:blipFill>
        <p:spPr>
          <a:xfrm>
            <a:off x="95249" y="0"/>
            <a:ext cx="10555321" cy="3543300"/>
          </a:xfrm>
          <a:prstGeom prst="rect">
            <a:avLst/>
          </a:prstGeom>
        </p:spPr>
      </p:pic>
    </p:spTree>
    <p:extLst>
      <p:ext uri="{BB962C8B-B14F-4D97-AF65-F5344CB8AC3E}">
        <p14:creationId xmlns:p14="http://schemas.microsoft.com/office/powerpoint/2010/main" val="17979412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6F430B98-50C9-46FB-FE90-523D831CD74D}"/>
              </a:ext>
            </a:extLst>
          </p:cNvPr>
          <p:cNvPicPr>
            <a:picLocks noChangeAspect="1"/>
          </p:cNvPicPr>
          <p:nvPr/>
        </p:nvPicPr>
        <p:blipFill rotWithShape="1">
          <a:blip r:embed="rId3"/>
          <a:srcRect b="27095"/>
          <a:stretch/>
        </p:blipFill>
        <p:spPr>
          <a:xfrm>
            <a:off x="95249" y="0"/>
            <a:ext cx="10555321" cy="4674870"/>
          </a:xfrm>
          <a:prstGeom prst="rect">
            <a:avLst/>
          </a:prstGeom>
        </p:spPr>
      </p:pic>
    </p:spTree>
    <p:extLst>
      <p:ext uri="{BB962C8B-B14F-4D97-AF65-F5344CB8AC3E}">
        <p14:creationId xmlns:p14="http://schemas.microsoft.com/office/powerpoint/2010/main" val="1440033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6F430B98-50C9-46FB-FE90-523D831CD74D}"/>
              </a:ext>
            </a:extLst>
          </p:cNvPr>
          <p:cNvPicPr>
            <a:picLocks noChangeAspect="1"/>
          </p:cNvPicPr>
          <p:nvPr/>
        </p:nvPicPr>
        <p:blipFill>
          <a:blip r:embed="rId3"/>
          <a:stretch>
            <a:fillRect/>
          </a:stretch>
        </p:blipFill>
        <p:spPr>
          <a:xfrm>
            <a:off x="95249" y="0"/>
            <a:ext cx="10555321" cy="6412230"/>
          </a:xfrm>
          <a:prstGeom prst="rect">
            <a:avLst/>
          </a:prstGeom>
        </p:spPr>
      </p:pic>
    </p:spTree>
    <p:extLst>
      <p:ext uri="{BB962C8B-B14F-4D97-AF65-F5344CB8AC3E}">
        <p14:creationId xmlns:p14="http://schemas.microsoft.com/office/powerpoint/2010/main" val="5066611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6" name="Picture 5" descr="Graphical user interface, text, application, email, Teams&#10;&#10;Description automatically generated">
            <a:extLst>
              <a:ext uri="{FF2B5EF4-FFF2-40B4-BE49-F238E27FC236}">
                <a16:creationId xmlns:a16="http://schemas.microsoft.com/office/drawing/2014/main" id="{6F430B98-50C9-46FB-FE90-523D831CD74D}"/>
              </a:ext>
            </a:extLst>
          </p:cNvPr>
          <p:cNvPicPr>
            <a:picLocks noChangeAspect="1"/>
          </p:cNvPicPr>
          <p:nvPr/>
        </p:nvPicPr>
        <p:blipFill rotWithShape="1">
          <a:blip r:embed="rId3"/>
          <a:srcRect b="86275"/>
          <a:stretch/>
        </p:blipFill>
        <p:spPr>
          <a:xfrm>
            <a:off x="95249" y="0"/>
            <a:ext cx="10555321" cy="880110"/>
          </a:xfrm>
          <a:prstGeom prst="rect">
            <a:avLst/>
          </a:prstGeom>
        </p:spPr>
      </p:pic>
      <p:pic>
        <p:nvPicPr>
          <p:cNvPr id="3" name="Picture 2">
            <a:extLst>
              <a:ext uri="{FF2B5EF4-FFF2-40B4-BE49-F238E27FC236}">
                <a16:creationId xmlns:a16="http://schemas.microsoft.com/office/drawing/2014/main" id="{1DAADA14-C8FD-BCF5-083F-9BD2650B83F9}"/>
              </a:ext>
            </a:extLst>
          </p:cNvPr>
          <p:cNvPicPr>
            <a:picLocks noChangeAspect="1"/>
          </p:cNvPicPr>
          <p:nvPr/>
        </p:nvPicPr>
        <p:blipFill>
          <a:blip r:embed="rId4"/>
          <a:stretch>
            <a:fillRect/>
          </a:stretch>
        </p:blipFill>
        <p:spPr>
          <a:xfrm>
            <a:off x="186690" y="880110"/>
            <a:ext cx="11103484" cy="1703070"/>
          </a:xfrm>
          <a:prstGeom prst="rect">
            <a:avLst/>
          </a:prstGeom>
        </p:spPr>
      </p:pic>
      <p:pic>
        <p:nvPicPr>
          <p:cNvPr id="5" name="Picture 4" descr="A picture containing text, electronics, screenshot, display&#10;&#10;Description automatically generated">
            <a:extLst>
              <a:ext uri="{FF2B5EF4-FFF2-40B4-BE49-F238E27FC236}">
                <a16:creationId xmlns:a16="http://schemas.microsoft.com/office/drawing/2014/main" id="{5142FBD1-1C98-2122-3527-371DEC4D5E1B}"/>
              </a:ext>
            </a:extLst>
          </p:cNvPr>
          <p:cNvPicPr>
            <a:picLocks noChangeAspect="1"/>
          </p:cNvPicPr>
          <p:nvPr/>
        </p:nvPicPr>
        <p:blipFill>
          <a:blip r:embed="rId5"/>
          <a:stretch>
            <a:fillRect/>
          </a:stretch>
        </p:blipFill>
        <p:spPr>
          <a:xfrm>
            <a:off x="1756235" y="2525048"/>
            <a:ext cx="8679530" cy="4332952"/>
          </a:xfrm>
          <a:prstGeom prst="rect">
            <a:avLst/>
          </a:prstGeom>
        </p:spPr>
      </p:pic>
    </p:spTree>
    <p:extLst>
      <p:ext uri="{BB962C8B-B14F-4D97-AF65-F5344CB8AC3E}">
        <p14:creationId xmlns:p14="http://schemas.microsoft.com/office/powerpoint/2010/main" val="15936680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1EBA8A6C-9819-D818-FAE7-6606960C93E4}"/>
              </a:ext>
            </a:extLst>
          </p:cNvPr>
          <p:cNvPicPr>
            <a:picLocks noChangeAspect="1"/>
          </p:cNvPicPr>
          <p:nvPr/>
        </p:nvPicPr>
        <p:blipFill rotWithShape="1">
          <a:blip r:embed="rId3"/>
          <a:srcRect b="45663"/>
          <a:stretch/>
        </p:blipFill>
        <p:spPr>
          <a:xfrm>
            <a:off x="-1" y="0"/>
            <a:ext cx="10807577" cy="2434590"/>
          </a:xfrm>
          <a:prstGeom prst="rect">
            <a:avLst/>
          </a:prstGeom>
        </p:spPr>
      </p:pic>
    </p:spTree>
    <p:extLst>
      <p:ext uri="{BB962C8B-B14F-4D97-AF65-F5344CB8AC3E}">
        <p14:creationId xmlns:p14="http://schemas.microsoft.com/office/powerpoint/2010/main" val="23458021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1EBA8A6C-9819-D818-FAE7-6606960C93E4}"/>
              </a:ext>
            </a:extLst>
          </p:cNvPr>
          <p:cNvPicPr>
            <a:picLocks noChangeAspect="1"/>
          </p:cNvPicPr>
          <p:nvPr/>
        </p:nvPicPr>
        <p:blipFill>
          <a:blip r:embed="rId3"/>
          <a:stretch>
            <a:fillRect/>
          </a:stretch>
        </p:blipFill>
        <p:spPr>
          <a:xfrm>
            <a:off x="-1" y="0"/>
            <a:ext cx="10807577" cy="4480560"/>
          </a:xfrm>
          <a:prstGeom prst="rect">
            <a:avLst/>
          </a:prstGeom>
        </p:spPr>
      </p:pic>
    </p:spTree>
    <p:extLst>
      <p:ext uri="{BB962C8B-B14F-4D97-AF65-F5344CB8AC3E}">
        <p14:creationId xmlns:p14="http://schemas.microsoft.com/office/powerpoint/2010/main" val="18429886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E02B1708-5444-74F5-532B-E5AF41933559}"/>
              </a:ext>
            </a:extLst>
          </p:cNvPr>
          <p:cNvPicPr>
            <a:picLocks noChangeAspect="1"/>
          </p:cNvPicPr>
          <p:nvPr/>
        </p:nvPicPr>
        <p:blipFill rotWithShape="1">
          <a:blip r:embed="rId3"/>
          <a:srcRect b="58681"/>
          <a:stretch/>
        </p:blipFill>
        <p:spPr>
          <a:xfrm>
            <a:off x="0" y="0"/>
            <a:ext cx="10855224" cy="2148840"/>
          </a:xfrm>
          <a:prstGeom prst="rect">
            <a:avLst/>
          </a:prstGeom>
        </p:spPr>
      </p:pic>
    </p:spTree>
    <p:extLst>
      <p:ext uri="{BB962C8B-B14F-4D97-AF65-F5344CB8AC3E}">
        <p14:creationId xmlns:p14="http://schemas.microsoft.com/office/powerpoint/2010/main" val="16819823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E02B1708-5444-74F5-532B-E5AF41933559}"/>
              </a:ext>
            </a:extLst>
          </p:cNvPr>
          <p:cNvPicPr>
            <a:picLocks noChangeAspect="1"/>
          </p:cNvPicPr>
          <p:nvPr/>
        </p:nvPicPr>
        <p:blipFill>
          <a:blip r:embed="rId3"/>
          <a:stretch>
            <a:fillRect/>
          </a:stretch>
        </p:blipFill>
        <p:spPr>
          <a:xfrm>
            <a:off x="0" y="0"/>
            <a:ext cx="10855224" cy="5200650"/>
          </a:xfrm>
          <a:prstGeom prst="rect">
            <a:avLst/>
          </a:prstGeom>
        </p:spPr>
      </p:pic>
    </p:spTree>
    <p:extLst>
      <p:ext uri="{BB962C8B-B14F-4D97-AF65-F5344CB8AC3E}">
        <p14:creationId xmlns:p14="http://schemas.microsoft.com/office/powerpoint/2010/main" val="13460230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E02B1708-5444-74F5-532B-E5AF41933559}"/>
              </a:ext>
            </a:extLst>
          </p:cNvPr>
          <p:cNvPicPr>
            <a:picLocks noChangeAspect="1"/>
          </p:cNvPicPr>
          <p:nvPr/>
        </p:nvPicPr>
        <p:blipFill rotWithShape="1">
          <a:blip r:embed="rId3"/>
          <a:srcRect b="83077"/>
          <a:stretch/>
        </p:blipFill>
        <p:spPr>
          <a:xfrm>
            <a:off x="0" y="0"/>
            <a:ext cx="10855224" cy="88011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30045F49-F51E-8133-C65D-8A8AACA2D9C7}"/>
              </a:ext>
            </a:extLst>
          </p:cNvPr>
          <p:cNvPicPr>
            <a:picLocks noChangeAspect="1"/>
          </p:cNvPicPr>
          <p:nvPr/>
        </p:nvPicPr>
        <p:blipFill rotWithShape="1">
          <a:blip r:embed="rId4"/>
          <a:srcRect b="54170"/>
          <a:stretch/>
        </p:blipFill>
        <p:spPr>
          <a:xfrm>
            <a:off x="119379" y="737870"/>
            <a:ext cx="11444677" cy="1479550"/>
          </a:xfrm>
          <a:prstGeom prst="rect">
            <a:avLst/>
          </a:prstGeom>
        </p:spPr>
      </p:pic>
    </p:spTree>
    <p:extLst>
      <p:ext uri="{BB962C8B-B14F-4D97-AF65-F5344CB8AC3E}">
        <p14:creationId xmlns:p14="http://schemas.microsoft.com/office/powerpoint/2010/main" val="21464097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E02B1708-5444-74F5-532B-E5AF41933559}"/>
              </a:ext>
            </a:extLst>
          </p:cNvPr>
          <p:cNvPicPr>
            <a:picLocks noChangeAspect="1"/>
          </p:cNvPicPr>
          <p:nvPr/>
        </p:nvPicPr>
        <p:blipFill rotWithShape="1">
          <a:blip r:embed="rId3"/>
          <a:srcRect b="83077"/>
          <a:stretch/>
        </p:blipFill>
        <p:spPr>
          <a:xfrm>
            <a:off x="0" y="0"/>
            <a:ext cx="10855224" cy="88011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30045F49-F51E-8133-C65D-8A8AACA2D9C7}"/>
              </a:ext>
            </a:extLst>
          </p:cNvPr>
          <p:cNvPicPr>
            <a:picLocks noChangeAspect="1"/>
          </p:cNvPicPr>
          <p:nvPr/>
        </p:nvPicPr>
        <p:blipFill>
          <a:blip r:embed="rId4"/>
          <a:stretch>
            <a:fillRect/>
          </a:stretch>
        </p:blipFill>
        <p:spPr>
          <a:xfrm>
            <a:off x="119379" y="737870"/>
            <a:ext cx="11444677" cy="3228340"/>
          </a:xfrm>
          <a:prstGeom prst="rect">
            <a:avLst/>
          </a:prstGeom>
        </p:spPr>
      </p:pic>
    </p:spTree>
    <p:extLst>
      <p:ext uri="{BB962C8B-B14F-4D97-AF65-F5344CB8AC3E}">
        <p14:creationId xmlns:p14="http://schemas.microsoft.com/office/powerpoint/2010/main" val="289220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US" sz="3200" dirty="0">
                <a:latin typeface="Avenir"/>
                <a:ea typeface="Avenir"/>
                <a:cs typeface="Avenir"/>
                <a:sym typeface="Avenir"/>
              </a:rPr>
              <a:t>Code review: Assignment 2 and Activity 2</a:t>
            </a:r>
            <a:endParaRPr sz="3200" dirty="0">
              <a:latin typeface="Avenir"/>
              <a:ea typeface="Avenir"/>
              <a:cs typeface="Avenir"/>
              <a:sym typeface="Avenir"/>
            </a:endParaRPr>
          </a:p>
        </p:txBody>
      </p:sp>
      <p:pic>
        <p:nvPicPr>
          <p:cNvPr id="4" name="Picture 3" descr="A map of the united states&#10;&#10;Description automatically generated">
            <a:extLst>
              <a:ext uri="{FF2B5EF4-FFF2-40B4-BE49-F238E27FC236}">
                <a16:creationId xmlns:a16="http://schemas.microsoft.com/office/drawing/2014/main" id="{93DD4E66-178C-9284-DC50-0BC4D6A25D3F}"/>
              </a:ext>
            </a:extLst>
          </p:cNvPr>
          <p:cNvPicPr>
            <a:picLocks noChangeAspect="1"/>
          </p:cNvPicPr>
          <p:nvPr/>
        </p:nvPicPr>
        <p:blipFill rotWithShape="1">
          <a:blip r:embed="rId3"/>
          <a:srcRect l="2105" r="8370"/>
          <a:stretch/>
        </p:blipFill>
        <p:spPr>
          <a:xfrm>
            <a:off x="5233639" y="1268589"/>
            <a:ext cx="6958361" cy="5589411"/>
          </a:xfrm>
          <a:prstGeom prst="rect">
            <a:avLst/>
          </a:prstGeom>
        </p:spPr>
      </p:pic>
      <p:pic>
        <p:nvPicPr>
          <p:cNvPr id="7" name="Picture 6" descr="A screenshot of a computer code&#10;&#10;Description automatically generated">
            <a:extLst>
              <a:ext uri="{FF2B5EF4-FFF2-40B4-BE49-F238E27FC236}">
                <a16:creationId xmlns:a16="http://schemas.microsoft.com/office/drawing/2014/main" id="{312BAFA5-F1AA-C991-13C0-D958ADFA8255}"/>
              </a:ext>
            </a:extLst>
          </p:cNvPr>
          <p:cNvPicPr>
            <a:picLocks noChangeAspect="1"/>
          </p:cNvPicPr>
          <p:nvPr/>
        </p:nvPicPr>
        <p:blipFill>
          <a:blip r:embed="rId4"/>
          <a:stretch>
            <a:fillRect/>
          </a:stretch>
        </p:blipFill>
        <p:spPr>
          <a:xfrm>
            <a:off x="0" y="3265449"/>
            <a:ext cx="6361493" cy="2232102"/>
          </a:xfrm>
          <a:prstGeom prst="rect">
            <a:avLst/>
          </a:prstGeom>
        </p:spPr>
      </p:pic>
    </p:spTree>
    <p:extLst>
      <p:ext uri="{BB962C8B-B14F-4D97-AF65-F5344CB8AC3E}">
        <p14:creationId xmlns:p14="http://schemas.microsoft.com/office/powerpoint/2010/main" val="33792435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ityscape with mountains in the background&#10;&#10;Description automatically generated">
            <a:extLst>
              <a:ext uri="{FF2B5EF4-FFF2-40B4-BE49-F238E27FC236}">
                <a16:creationId xmlns:a16="http://schemas.microsoft.com/office/drawing/2014/main" id="{B2EAED93-8C83-A5A9-8FDD-C4D68D8C006B}"/>
              </a:ext>
            </a:extLst>
          </p:cNvPr>
          <p:cNvPicPr>
            <a:picLocks noChangeAspect="1"/>
          </p:cNvPicPr>
          <p:nvPr/>
        </p:nvPicPr>
        <p:blipFill>
          <a:blip r:embed="rId2"/>
          <a:stretch>
            <a:fillRect/>
          </a:stretch>
        </p:blipFill>
        <p:spPr>
          <a:xfrm>
            <a:off x="0" y="0"/>
            <a:ext cx="10596258" cy="6320790"/>
          </a:xfrm>
          <a:prstGeom prst="rect">
            <a:avLst/>
          </a:prstGeom>
        </p:spPr>
      </p:pic>
    </p:spTree>
    <p:extLst>
      <p:ext uri="{BB962C8B-B14F-4D97-AF65-F5344CB8AC3E}">
        <p14:creationId xmlns:p14="http://schemas.microsoft.com/office/powerpoint/2010/main" val="33726960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GB" sz="3200" dirty="0">
                <a:latin typeface="Avenir"/>
                <a:ea typeface="Avenir"/>
                <a:cs typeface="Avenir"/>
                <a:sym typeface="Avenir"/>
              </a:rPr>
              <a:t>Thursday: Previous final projects</a:t>
            </a:r>
            <a:endParaRPr sz="3200" dirty="0">
              <a:latin typeface="Avenir"/>
              <a:ea typeface="Avenir"/>
              <a:cs typeface="Avenir"/>
              <a:sym typeface="Avenir"/>
            </a:endParaRPr>
          </a:p>
        </p:txBody>
      </p:sp>
      <p:sp>
        <p:nvSpPr>
          <p:cNvPr id="2" name="TextBox 1">
            <a:extLst>
              <a:ext uri="{FF2B5EF4-FFF2-40B4-BE49-F238E27FC236}">
                <a16:creationId xmlns:a16="http://schemas.microsoft.com/office/drawing/2014/main" id="{6F0E8737-09DA-5E6C-BAA0-722A73BACA32}"/>
              </a:ext>
            </a:extLst>
          </p:cNvPr>
          <p:cNvSpPr txBox="1"/>
          <p:nvPr/>
        </p:nvSpPr>
        <p:spPr>
          <a:xfrm>
            <a:off x="0" y="5934670"/>
            <a:ext cx="6810703" cy="923330"/>
          </a:xfrm>
          <a:prstGeom prst="rect">
            <a:avLst/>
          </a:prstGeom>
          <a:noFill/>
        </p:spPr>
        <p:txBody>
          <a:bodyPr wrap="square">
            <a:spAutoFit/>
          </a:bodyPr>
          <a:lstStyle/>
          <a:p>
            <a:pPr marL="0" lvl="0" indent="0" rtl="0">
              <a:spcBef>
                <a:spcPts val="0"/>
              </a:spcBef>
              <a:spcAft>
                <a:spcPts val="0"/>
              </a:spcAft>
              <a:buNone/>
            </a:pPr>
            <a:r>
              <a:rPr lang="en-GB" sz="1800" b="1" dirty="0">
                <a:solidFill>
                  <a:srgbClr val="000000"/>
                </a:solidFill>
                <a:latin typeface="Avenir"/>
                <a:ea typeface="Avenir"/>
                <a:cs typeface="Avenir"/>
                <a:sym typeface="Avenir"/>
              </a:rPr>
              <a:t>Email:</a:t>
            </a:r>
            <a:r>
              <a:rPr lang="en-GB" sz="1800" dirty="0">
                <a:solidFill>
                  <a:srgbClr val="000000"/>
                </a:solidFill>
                <a:latin typeface="Avenir"/>
                <a:ea typeface="Avenir"/>
                <a:cs typeface="Avenir"/>
                <a:sym typeface="Avenir"/>
              </a:rPr>
              <a:t> </a:t>
            </a:r>
            <a:r>
              <a:rPr lang="en-GB" sz="1800" u="sng" dirty="0">
                <a:solidFill>
                  <a:srgbClr val="0097A7"/>
                </a:solidFill>
                <a:latin typeface="Avenir"/>
                <a:ea typeface="Avenir"/>
                <a:cs typeface="Avenir"/>
                <a:sym typeface="Avenir"/>
                <a:hlinkClick r:id="rId3">
                  <a:extLst>
                    <a:ext uri="{A12FA001-AC4F-418D-AE19-62706E023703}">
                      <ahyp:hlinkClr xmlns:ahyp="http://schemas.microsoft.com/office/drawing/2018/hyperlinkcolor" val="tx"/>
                    </a:ext>
                  </a:extLst>
                </a:hlinkClick>
              </a:rPr>
              <a:t>jryan4@uoregon.edu</a:t>
            </a:r>
            <a:r>
              <a:rPr lang="en-GB" sz="1800" dirty="0">
                <a:solidFill>
                  <a:srgbClr val="000000"/>
                </a:solidFill>
                <a:latin typeface="Avenir"/>
                <a:ea typeface="Avenir"/>
                <a:cs typeface="Avenir"/>
                <a:sym typeface="Avenir"/>
              </a:rPr>
              <a:t> </a:t>
            </a:r>
          </a:p>
          <a:p>
            <a:pPr marL="0" lvl="0" indent="0" rtl="0">
              <a:spcBef>
                <a:spcPts val="0"/>
              </a:spcBef>
              <a:spcAft>
                <a:spcPts val="0"/>
              </a:spcAft>
              <a:buNone/>
            </a:pPr>
            <a:r>
              <a:rPr lang="en-GB" sz="1800" b="1" dirty="0">
                <a:latin typeface="Avenir"/>
                <a:ea typeface="Avenir"/>
                <a:cs typeface="Avenir"/>
                <a:sym typeface="Avenir"/>
              </a:rPr>
              <a:t>Office: </a:t>
            </a:r>
            <a:r>
              <a:rPr lang="en-GB" sz="1800" dirty="0">
                <a:latin typeface="Avenir"/>
                <a:ea typeface="Avenir"/>
                <a:cs typeface="Avenir"/>
                <a:sym typeface="Avenir"/>
              </a:rPr>
              <a:t>163A Condon Hall</a:t>
            </a:r>
            <a:endParaRPr lang="en-GB" sz="1800" dirty="0">
              <a:solidFill>
                <a:srgbClr val="000000"/>
              </a:solidFill>
              <a:latin typeface="Avenir"/>
              <a:ea typeface="Avenir"/>
              <a:cs typeface="Avenir"/>
              <a:sym typeface="Avenir"/>
            </a:endParaRPr>
          </a:p>
          <a:p>
            <a:pPr marL="0" lvl="0" indent="0" rtl="0">
              <a:spcBef>
                <a:spcPts val="0"/>
              </a:spcBef>
              <a:spcAft>
                <a:spcPts val="0"/>
              </a:spcAft>
              <a:buNone/>
            </a:pPr>
            <a:r>
              <a:rPr lang="en-GB" sz="1800" b="1" dirty="0">
                <a:solidFill>
                  <a:srgbClr val="000000"/>
                </a:solidFill>
                <a:latin typeface="Avenir"/>
                <a:ea typeface="Avenir"/>
                <a:cs typeface="Avenir"/>
                <a:sym typeface="Avenir"/>
              </a:rPr>
              <a:t>Office hours: </a:t>
            </a:r>
            <a:r>
              <a:rPr lang="en-GB" sz="1800" dirty="0">
                <a:solidFill>
                  <a:srgbClr val="000000"/>
                </a:solidFill>
                <a:latin typeface="Avenir"/>
                <a:ea typeface="Avenir"/>
                <a:cs typeface="Avenir"/>
                <a:sym typeface="Avenir"/>
              </a:rPr>
              <a:t>Monday 15:00-16:00 and Tuesday 14:00-15:00</a:t>
            </a:r>
          </a:p>
        </p:txBody>
      </p:sp>
      <p:pic>
        <p:nvPicPr>
          <p:cNvPr id="4" name="Picture 3" descr="A picture containing text, writing implement, stationary, pencil&#10;&#10;Description automatically generated">
            <a:extLst>
              <a:ext uri="{FF2B5EF4-FFF2-40B4-BE49-F238E27FC236}">
                <a16:creationId xmlns:a16="http://schemas.microsoft.com/office/drawing/2014/main" id="{47A1E1D1-EB46-035F-49A7-A2F169787CCD}"/>
              </a:ext>
            </a:extLst>
          </p:cNvPr>
          <p:cNvPicPr>
            <a:picLocks noChangeAspect="1"/>
          </p:cNvPicPr>
          <p:nvPr/>
        </p:nvPicPr>
        <p:blipFill>
          <a:blip r:embed="rId4"/>
          <a:stretch>
            <a:fillRect/>
          </a:stretch>
        </p:blipFill>
        <p:spPr>
          <a:xfrm>
            <a:off x="3279422" y="1688054"/>
            <a:ext cx="5633156" cy="40840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49000" y="210767"/>
            <a:ext cx="9694000" cy="861734"/>
          </a:xfrm>
          <a:prstGeom prst="rect">
            <a:avLst/>
          </a:prstGeom>
          <a:noFill/>
          <a:ln>
            <a:noFill/>
          </a:ln>
        </p:spPr>
        <p:txBody>
          <a:bodyPr spcFirstLastPara="1" wrap="square" lIns="121900" tIns="121900" rIns="121900" bIns="121900" anchor="t" anchorCtr="0">
            <a:spAutoFit/>
          </a:bodyPr>
          <a:lstStyle/>
          <a:p>
            <a:pPr algn="ctr">
              <a:lnSpc>
                <a:spcPct val="125454"/>
              </a:lnSpc>
            </a:pPr>
            <a:r>
              <a:rPr lang="en-US" sz="3200" dirty="0">
                <a:latin typeface="Avenir"/>
                <a:ea typeface="Avenir"/>
                <a:cs typeface="Avenir"/>
                <a:sym typeface="Avenir"/>
              </a:rPr>
              <a:t>Code review: Assignment 2 and Activity 2</a:t>
            </a:r>
            <a:endParaRPr sz="3200" dirty="0">
              <a:latin typeface="Avenir"/>
              <a:ea typeface="Avenir"/>
              <a:cs typeface="Avenir"/>
              <a:sym typeface="Avenir"/>
            </a:endParaRPr>
          </a:p>
        </p:txBody>
      </p:sp>
      <p:pic>
        <p:nvPicPr>
          <p:cNvPr id="6" name="Picture 5" descr="A computer screen shot of a computer code&#10;&#10;Description automatically generated">
            <a:extLst>
              <a:ext uri="{FF2B5EF4-FFF2-40B4-BE49-F238E27FC236}">
                <a16:creationId xmlns:a16="http://schemas.microsoft.com/office/drawing/2014/main" id="{F2C9D582-3EA2-62E7-7320-C386D6217763}"/>
              </a:ext>
            </a:extLst>
          </p:cNvPr>
          <p:cNvPicPr>
            <a:picLocks noChangeAspect="1"/>
          </p:cNvPicPr>
          <p:nvPr/>
        </p:nvPicPr>
        <p:blipFill>
          <a:blip r:embed="rId3"/>
          <a:stretch>
            <a:fillRect/>
          </a:stretch>
        </p:blipFill>
        <p:spPr>
          <a:xfrm>
            <a:off x="0" y="3900792"/>
            <a:ext cx="7772400" cy="2957208"/>
          </a:xfrm>
          <a:prstGeom prst="rect">
            <a:avLst/>
          </a:prstGeom>
        </p:spPr>
      </p:pic>
      <p:pic>
        <p:nvPicPr>
          <p:cNvPr id="3" name="Picture 2" descr="A map of the population density of lane county&#10;&#10;Description automatically generated">
            <a:extLst>
              <a:ext uri="{FF2B5EF4-FFF2-40B4-BE49-F238E27FC236}">
                <a16:creationId xmlns:a16="http://schemas.microsoft.com/office/drawing/2014/main" id="{394BF6EE-12DF-8631-DE34-AC7A01CA121D}"/>
              </a:ext>
            </a:extLst>
          </p:cNvPr>
          <p:cNvPicPr>
            <a:picLocks noChangeAspect="1"/>
          </p:cNvPicPr>
          <p:nvPr/>
        </p:nvPicPr>
        <p:blipFill>
          <a:blip r:embed="rId4"/>
          <a:stretch>
            <a:fillRect/>
          </a:stretch>
        </p:blipFill>
        <p:spPr>
          <a:xfrm>
            <a:off x="4928396" y="1035996"/>
            <a:ext cx="7263603" cy="4472706"/>
          </a:xfrm>
          <a:prstGeom prst="rect">
            <a:avLst/>
          </a:prstGeom>
        </p:spPr>
      </p:pic>
    </p:spTree>
    <p:extLst>
      <p:ext uri="{BB962C8B-B14F-4D97-AF65-F5344CB8AC3E}">
        <p14:creationId xmlns:p14="http://schemas.microsoft.com/office/powerpoint/2010/main" val="823537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descr="Text, letter&#10;&#10;Description automatically generated">
            <a:extLst>
              <a:ext uri="{FF2B5EF4-FFF2-40B4-BE49-F238E27FC236}">
                <a16:creationId xmlns:a16="http://schemas.microsoft.com/office/drawing/2014/main" id="{44B9E12F-6DA1-EF02-80DA-961028BDBB5E}"/>
              </a:ext>
            </a:extLst>
          </p:cNvPr>
          <p:cNvPicPr>
            <a:picLocks noChangeAspect="1"/>
          </p:cNvPicPr>
          <p:nvPr/>
        </p:nvPicPr>
        <p:blipFill rotWithShape="1">
          <a:blip r:embed="rId3"/>
          <a:srcRect b="40984"/>
          <a:stretch/>
        </p:blipFill>
        <p:spPr>
          <a:xfrm>
            <a:off x="110797" y="0"/>
            <a:ext cx="9264431" cy="2114550"/>
          </a:xfrm>
          <a:prstGeom prst="rect">
            <a:avLst/>
          </a:prstGeom>
        </p:spPr>
      </p:pic>
      <p:pic>
        <p:nvPicPr>
          <p:cNvPr id="7" name="Picture 6" descr="A picture containing grass, sky, outdoor, field&#10;&#10;Description automatically generated">
            <a:extLst>
              <a:ext uri="{FF2B5EF4-FFF2-40B4-BE49-F238E27FC236}">
                <a16:creationId xmlns:a16="http://schemas.microsoft.com/office/drawing/2014/main" id="{41B018C8-3E48-99F9-3A0D-C496CE7C79E4}"/>
              </a:ext>
            </a:extLst>
          </p:cNvPr>
          <p:cNvPicPr>
            <a:picLocks noChangeAspect="1"/>
          </p:cNvPicPr>
          <p:nvPr/>
        </p:nvPicPr>
        <p:blipFill>
          <a:blip r:embed="rId4"/>
          <a:stretch>
            <a:fillRect/>
          </a:stretch>
        </p:blipFill>
        <p:spPr>
          <a:xfrm>
            <a:off x="893379" y="3429000"/>
            <a:ext cx="5126204" cy="3370266"/>
          </a:xfrm>
          <a:prstGeom prst="rect">
            <a:avLst/>
          </a:prstGeom>
        </p:spPr>
      </p:pic>
      <p:pic>
        <p:nvPicPr>
          <p:cNvPr id="9" name="Picture 8" descr="A picture containing grass, outdoor, sky, field&#10;&#10;Description automatically generated">
            <a:extLst>
              <a:ext uri="{FF2B5EF4-FFF2-40B4-BE49-F238E27FC236}">
                <a16:creationId xmlns:a16="http://schemas.microsoft.com/office/drawing/2014/main" id="{670CDE10-46E1-7766-33EB-DE13C07A4D2C}"/>
              </a:ext>
            </a:extLst>
          </p:cNvPr>
          <p:cNvPicPr>
            <a:picLocks noChangeAspect="1"/>
          </p:cNvPicPr>
          <p:nvPr/>
        </p:nvPicPr>
        <p:blipFill>
          <a:blip r:embed="rId5"/>
          <a:stretch>
            <a:fillRect/>
          </a:stretch>
        </p:blipFill>
        <p:spPr>
          <a:xfrm>
            <a:off x="6096000" y="3429001"/>
            <a:ext cx="5126202" cy="3370265"/>
          </a:xfrm>
          <a:prstGeom prst="rect">
            <a:avLst/>
          </a:prstGeom>
        </p:spPr>
      </p:pic>
    </p:spTree>
    <p:extLst>
      <p:ext uri="{BB962C8B-B14F-4D97-AF65-F5344CB8AC3E}">
        <p14:creationId xmlns:p14="http://schemas.microsoft.com/office/powerpoint/2010/main" val="909054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TotalTime>
  <Words>476</Words>
  <Application>Microsoft Macintosh PowerPoint</Application>
  <PresentationFormat>Widescreen</PresentationFormat>
  <Paragraphs>51</Paragraphs>
  <Slides>71</Slides>
  <Notes>70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Avenir</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Johnny Ryan</dc:creator>
  <cp:lastModifiedBy>Johnny Ryan</cp:lastModifiedBy>
  <cp:revision>10</cp:revision>
  <dcterms:created xsi:type="dcterms:W3CDTF">2023-01-30T16:43:13Z</dcterms:created>
  <dcterms:modified xsi:type="dcterms:W3CDTF">2024-04-22T22:42:21Z</dcterms:modified>
</cp:coreProperties>
</file>